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handoutMasterIdLst>
    <p:handoutMasterId r:id="rId55"/>
  </p:handoutMasterIdLst>
  <p:sldIdLst>
    <p:sldId id="302" r:id="rId2"/>
    <p:sldId id="336" r:id="rId3"/>
    <p:sldId id="358" r:id="rId4"/>
    <p:sldId id="339" r:id="rId5"/>
    <p:sldId id="304" r:id="rId6"/>
    <p:sldId id="344" r:id="rId7"/>
    <p:sldId id="356" r:id="rId8"/>
    <p:sldId id="352" r:id="rId9"/>
    <p:sldId id="345" r:id="rId10"/>
    <p:sldId id="342" r:id="rId11"/>
    <p:sldId id="343" r:id="rId12"/>
    <p:sldId id="346" r:id="rId13"/>
    <p:sldId id="347" r:id="rId14"/>
    <p:sldId id="348" r:id="rId15"/>
    <p:sldId id="350" r:id="rId16"/>
    <p:sldId id="349" r:id="rId17"/>
    <p:sldId id="353" r:id="rId18"/>
    <p:sldId id="354" r:id="rId19"/>
    <p:sldId id="355" r:id="rId20"/>
    <p:sldId id="357" r:id="rId21"/>
    <p:sldId id="303" r:id="rId22"/>
    <p:sldId id="341" r:id="rId23"/>
    <p:sldId id="309" r:id="rId24"/>
    <p:sldId id="305" r:id="rId25"/>
    <p:sldId id="335" r:id="rId26"/>
    <p:sldId id="316" r:id="rId27"/>
    <p:sldId id="318" r:id="rId28"/>
    <p:sldId id="306" r:id="rId29"/>
    <p:sldId id="307" r:id="rId30"/>
    <p:sldId id="321" r:id="rId31"/>
    <p:sldId id="311" r:id="rId32"/>
    <p:sldId id="323" r:id="rId33"/>
    <p:sldId id="324" r:id="rId34"/>
    <p:sldId id="337" r:id="rId35"/>
    <p:sldId id="332" r:id="rId36"/>
    <p:sldId id="301" r:id="rId37"/>
    <p:sldId id="334" r:id="rId38"/>
    <p:sldId id="331" r:id="rId39"/>
    <p:sldId id="326" r:id="rId40"/>
    <p:sldId id="327" r:id="rId41"/>
    <p:sldId id="328" r:id="rId42"/>
    <p:sldId id="330" r:id="rId43"/>
    <p:sldId id="338" r:id="rId44"/>
    <p:sldId id="333" r:id="rId45"/>
    <p:sldId id="320" r:id="rId46"/>
    <p:sldId id="340" r:id="rId47"/>
    <p:sldId id="310" r:id="rId48"/>
    <p:sldId id="322" r:id="rId49"/>
    <p:sldId id="317" r:id="rId50"/>
    <p:sldId id="314" r:id="rId51"/>
    <p:sldId id="325" r:id="rId52"/>
    <p:sldId id="312" r:id="rId53"/>
  </p:sldIdLst>
  <p:sldSz cx="9144000" cy="6858000" type="letter"/>
  <p:notesSz cx="6858000" cy="91313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521415D9-36F7-43E2-AB2F-B90AF26B5E84}">
      <p14:sectionLst xmlns:p14="http://schemas.microsoft.com/office/powerpoint/2010/main">
        <p14:section name="Default Section" id="{4FE73DED-32A7-9046-ACFC-FA487D175757}">
          <p14:sldIdLst>
            <p14:sldId id="302"/>
            <p14:sldId id="336"/>
            <p14:sldId id="358"/>
            <p14:sldId id="339"/>
            <p14:sldId id="304"/>
            <p14:sldId id="344"/>
            <p14:sldId id="356"/>
            <p14:sldId id="352"/>
            <p14:sldId id="345"/>
            <p14:sldId id="342"/>
            <p14:sldId id="343"/>
            <p14:sldId id="346"/>
            <p14:sldId id="347"/>
            <p14:sldId id="348"/>
            <p14:sldId id="350"/>
            <p14:sldId id="349"/>
            <p14:sldId id="353"/>
            <p14:sldId id="354"/>
            <p14:sldId id="355"/>
            <p14:sldId id="357"/>
            <p14:sldId id="303"/>
            <p14:sldId id="341"/>
            <p14:sldId id="309"/>
          </p14:sldIdLst>
        </p14:section>
        <p14:section name="Lecture actually ended here" id="{263AD8DD-0693-A543-B8FD-F05EE2DC18F2}">
          <p14:sldIdLst>
            <p14:sldId id="305"/>
            <p14:sldId id="335"/>
            <p14:sldId id="316"/>
            <p14:sldId id="318"/>
            <p14:sldId id="306"/>
            <p14:sldId id="307"/>
            <p14:sldId id="321"/>
            <p14:sldId id="311"/>
            <p14:sldId id="323"/>
            <p14:sldId id="324"/>
            <p14:sldId id="337"/>
            <p14:sldId id="332"/>
            <p14:sldId id="301"/>
            <p14:sldId id="334"/>
            <p14:sldId id="331"/>
            <p14:sldId id="326"/>
            <p14:sldId id="327"/>
            <p14:sldId id="328"/>
            <p14:sldId id="330"/>
            <p14:sldId id="338"/>
            <p14:sldId id="333"/>
            <p14:sldId id="320"/>
            <p14:sldId id="340"/>
            <p14:sldId id="310"/>
            <p14:sldId id="322"/>
            <p14:sldId id="317"/>
            <p14:sldId id="314"/>
            <p14:sldId id="325"/>
            <p14:sldId id="3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99" autoAdjust="0"/>
    <p:restoredTop sz="98182" autoAdjust="0"/>
  </p:normalViewPr>
  <p:slideViewPr>
    <p:cSldViewPr snapToGrid="0">
      <p:cViewPr>
        <p:scale>
          <a:sx n="100" d="100"/>
          <a:sy n="100" d="100"/>
        </p:scale>
        <p:origin x="-270" y="402"/>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11840"/>
    </p:cViewPr>
  </p:sorterViewPr>
  <p:notesViewPr>
    <p:cSldViewPr snapToGrid="0">
      <p:cViewPr>
        <p:scale>
          <a:sx n="100" d="100"/>
          <a:sy n="100" d="100"/>
        </p:scale>
        <p:origin x="-1208" y="776"/>
      </p:cViewPr>
      <p:guideLst>
        <p:guide orient="horz" pos="2876"/>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374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3705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50938" y="688975"/>
            <a:ext cx="4556125"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645184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5390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48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733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43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3424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548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79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445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3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510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084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omic Sans MS" charset="0"/>
          <a:ea typeface="ＭＳ Ｐゴシック" charset="0"/>
        </a:defRPr>
      </a:lvl2pPr>
      <a:lvl3pPr algn="l" rtl="0" eaLnBrk="1" fontAlgn="base" hangingPunct="1">
        <a:spcBef>
          <a:spcPct val="0"/>
        </a:spcBef>
        <a:spcAft>
          <a:spcPct val="0"/>
        </a:spcAft>
        <a:defRPr sz="2800">
          <a:solidFill>
            <a:schemeClr val="tx2"/>
          </a:solidFill>
          <a:latin typeface="Comic Sans MS" charset="0"/>
          <a:ea typeface="ＭＳ Ｐゴシック" charset="0"/>
        </a:defRPr>
      </a:lvl3pPr>
      <a:lvl4pPr algn="l" rtl="0" eaLnBrk="1" fontAlgn="base" hangingPunct="1">
        <a:spcBef>
          <a:spcPct val="0"/>
        </a:spcBef>
        <a:spcAft>
          <a:spcPct val="0"/>
        </a:spcAft>
        <a:defRPr sz="2800">
          <a:solidFill>
            <a:schemeClr val="tx2"/>
          </a:solidFill>
          <a:latin typeface="Comic Sans MS" charset="0"/>
          <a:ea typeface="ＭＳ Ｐゴシック" charset="0"/>
        </a:defRPr>
      </a:lvl4pPr>
      <a:lvl5pPr algn="l" rtl="0" eaLnBrk="1" fontAlgn="base" hangingPunct="1">
        <a:spcBef>
          <a:spcPct val="0"/>
        </a:spcBef>
        <a:spcAft>
          <a:spcPct val="0"/>
        </a:spcAft>
        <a:defRPr sz="2800">
          <a:solidFill>
            <a:schemeClr val="tx2"/>
          </a:solidFill>
          <a:latin typeface="Comic Sans MS" charset="0"/>
          <a:ea typeface="ＭＳ Ｐゴシック" charset="0"/>
        </a:defRPr>
      </a:lvl5pPr>
      <a:lvl6pPr marL="457200" algn="l" rtl="0" eaLnBrk="1" fontAlgn="base" hangingPunct="1">
        <a:spcBef>
          <a:spcPct val="0"/>
        </a:spcBef>
        <a:spcAft>
          <a:spcPct val="0"/>
        </a:spcAft>
        <a:defRPr sz="2800">
          <a:solidFill>
            <a:schemeClr val="tx2"/>
          </a:solidFill>
          <a:latin typeface="Comic Sans MS" charset="0"/>
          <a:ea typeface="ＭＳ Ｐゴシック" charset="0"/>
        </a:defRPr>
      </a:lvl6pPr>
      <a:lvl7pPr marL="914400" algn="l" rtl="0" eaLnBrk="1" fontAlgn="base" hangingPunct="1">
        <a:spcBef>
          <a:spcPct val="0"/>
        </a:spcBef>
        <a:spcAft>
          <a:spcPct val="0"/>
        </a:spcAft>
        <a:defRPr sz="2800">
          <a:solidFill>
            <a:schemeClr val="tx2"/>
          </a:solidFill>
          <a:latin typeface="Comic Sans MS" charset="0"/>
          <a:ea typeface="ＭＳ Ｐゴシック" charset="0"/>
        </a:defRPr>
      </a:lvl7pPr>
      <a:lvl8pPr marL="1371600" algn="l" rtl="0" eaLnBrk="1" fontAlgn="base" hangingPunct="1">
        <a:spcBef>
          <a:spcPct val="0"/>
        </a:spcBef>
        <a:spcAft>
          <a:spcPct val="0"/>
        </a:spcAft>
        <a:defRPr sz="2800">
          <a:solidFill>
            <a:schemeClr val="tx2"/>
          </a:solidFill>
          <a:latin typeface="Comic Sans MS" charset="0"/>
          <a:ea typeface="ＭＳ Ｐゴシック" charset="0"/>
        </a:defRPr>
      </a:lvl8pPr>
      <a:lvl9pPr marL="1828800" algn="l" rtl="0" eaLnBrk="1" fontAlgn="base" hangingPunct="1">
        <a:spcBef>
          <a:spcPct val="0"/>
        </a:spcBef>
        <a:spcAft>
          <a:spcPct val="0"/>
        </a:spcAft>
        <a:defRPr sz="2800">
          <a:solidFill>
            <a:schemeClr val="tx2"/>
          </a:solidFill>
          <a:latin typeface="Comic Sans MS" charset="0"/>
          <a:ea typeface="ＭＳ Ｐゴシック" charset="0"/>
        </a:defRPr>
      </a:lvl9pPr>
    </p:titleStyle>
    <p:bodyStyle>
      <a:lvl1pPr marL="342900" indent="-342900" algn="l" rtl="0" eaLnBrk="1" fontAlgn="base" hangingPunct="1">
        <a:spcBef>
          <a:spcPct val="20000"/>
        </a:spcBef>
        <a:spcAft>
          <a:spcPct val="0"/>
        </a:spcAft>
        <a:buSzPct val="10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a:solidFill>
            <a:schemeClr val="tx1"/>
          </a:solidFill>
          <a:latin typeface="+mn-lt"/>
          <a:ea typeface="+mn-ea"/>
        </a:defRPr>
      </a:lvl2pPr>
      <a:lvl3pPr marL="1143000" indent="-228600" algn="l" rtl="0" eaLnBrk="1" fontAlgn="base" hangingPunct="1">
        <a:spcBef>
          <a:spcPct val="20000"/>
        </a:spcBef>
        <a:spcAft>
          <a:spcPct val="0"/>
        </a:spcAft>
        <a:buSzPct val="100000"/>
        <a:buChar char="•"/>
        <a:defRPr>
          <a:solidFill>
            <a:schemeClr val="tx1"/>
          </a:solidFill>
          <a:latin typeface="+mn-lt"/>
          <a:ea typeface="+mn-ea"/>
        </a:defRPr>
      </a:lvl3pPr>
      <a:lvl4pPr marL="1600200" indent="-228600" algn="l" rtl="0" eaLnBrk="1" fontAlgn="base" hangingPunct="1">
        <a:spcBef>
          <a:spcPct val="20000"/>
        </a:spcBef>
        <a:spcAft>
          <a:spcPct val="0"/>
        </a:spcAft>
        <a:buSzPct val="100000"/>
        <a:buChar char="–"/>
        <a:defRPr>
          <a:solidFill>
            <a:schemeClr val="tx1"/>
          </a:solidFill>
          <a:latin typeface="+mn-lt"/>
          <a:ea typeface="+mn-ea"/>
        </a:defRPr>
      </a:lvl4pPr>
      <a:lvl5pPr marL="2057400" indent="-228600" algn="l" rtl="0" eaLnBrk="1" fontAlgn="base" hangingPunct="1">
        <a:spcBef>
          <a:spcPct val="20000"/>
        </a:spcBef>
        <a:spcAft>
          <a:spcPct val="0"/>
        </a:spcAft>
        <a:buSzPct val="100000"/>
        <a:buChar char="•"/>
        <a:defRPr>
          <a:solidFill>
            <a:schemeClr val="tx1"/>
          </a:solidFill>
          <a:latin typeface="+mn-lt"/>
          <a:ea typeface="+mn-ea"/>
        </a:defRPr>
      </a:lvl5pPr>
      <a:lvl6pPr marL="2514600" indent="-228600" algn="l" rtl="0" eaLnBrk="1" fontAlgn="base" hangingPunct="1">
        <a:spcBef>
          <a:spcPct val="20000"/>
        </a:spcBef>
        <a:spcAft>
          <a:spcPct val="0"/>
        </a:spcAft>
        <a:buSzPct val="100000"/>
        <a:buChar char="•"/>
        <a:defRPr>
          <a:solidFill>
            <a:schemeClr val="tx1"/>
          </a:solidFill>
          <a:latin typeface="+mn-lt"/>
          <a:ea typeface="+mn-ea"/>
        </a:defRPr>
      </a:lvl6pPr>
      <a:lvl7pPr marL="2971800" indent="-228600" algn="l" rtl="0" eaLnBrk="1" fontAlgn="base" hangingPunct="1">
        <a:spcBef>
          <a:spcPct val="20000"/>
        </a:spcBef>
        <a:spcAft>
          <a:spcPct val="0"/>
        </a:spcAft>
        <a:buSzPct val="100000"/>
        <a:buChar char="•"/>
        <a:defRPr>
          <a:solidFill>
            <a:schemeClr val="tx1"/>
          </a:solidFill>
          <a:latin typeface="+mn-lt"/>
          <a:ea typeface="+mn-ea"/>
        </a:defRPr>
      </a:lvl7pPr>
      <a:lvl8pPr marL="3429000" indent="-228600" algn="l" rtl="0" eaLnBrk="1" fontAlgn="base" hangingPunct="1">
        <a:spcBef>
          <a:spcPct val="20000"/>
        </a:spcBef>
        <a:spcAft>
          <a:spcPct val="0"/>
        </a:spcAft>
        <a:buSzPct val="100000"/>
        <a:buChar char="•"/>
        <a:defRPr>
          <a:solidFill>
            <a:schemeClr val="tx1"/>
          </a:solidFill>
          <a:latin typeface="+mn-lt"/>
          <a:ea typeface="+mn-ea"/>
        </a:defRPr>
      </a:lvl8pPr>
      <a:lvl9pPr marL="3886200" indent="-228600" algn="l" rtl="0" eaLnBrk="1" fontAlgn="base" hangingPunct="1">
        <a:spcBef>
          <a:spcPct val="20000"/>
        </a:spcBef>
        <a:spcAft>
          <a:spcPct val="0"/>
        </a:spcAft>
        <a:buSzPct val="10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usenix.org/conference/enigma2016/conference-program" TargetMode="External"/><Relationship Id="rId2" Type="http://schemas.openxmlformats.org/officeDocument/2006/relationships/hyperlink" Target="https://www.youtube.com/watch?v=bDJb8WOJYdA" TargetMode="External"/><Relationship Id="rId1" Type="http://schemas.openxmlformats.org/officeDocument/2006/relationships/slideLayout" Target="../slideLayouts/slideLayout2.xml"/><Relationship Id="rId5" Type="http://schemas.openxmlformats.org/officeDocument/2006/relationships/hyperlink" Target="http://www.wsj.com/articles/protecting-u-s-innovation-from-cyberthreats-1455012003" TargetMode="External"/><Relationship Id="rId4" Type="http://schemas.openxmlformats.org/officeDocument/2006/relationships/hyperlink" Target="https://www.whitehouse.gov/the-press-office/2016/02/09/fact-sheet-cybersecurity-national-action-pla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ryptoclub.math.uic.edu/shiftcipher/shiftcipher.ht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slide" Target="slide37.xml"/><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random.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2.bin"/><Relationship Id="rId10" Type="http://schemas.openxmlformats.org/officeDocument/2006/relationships/image" Target="../media/image15.emf"/><Relationship Id="rId4" Type="http://schemas.openxmlformats.org/officeDocument/2006/relationships/image" Target="../media/image12.emf"/><Relationship Id="rId9"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en.wikipedia.org/wiki/RSA_Factoring_Challeng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67" y="1524927"/>
            <a:ext cx="8737600" cy="1470025"/>
          </a:xfrm>
        </p:spPr>
        <p:txBody>
          <a:bodyPr/>
          <a:lstStyle/>
          <a:p>
            <a:pPr algn="ctr"/>
            <a:r>
              <a:rPr lang="en-US" sz="3600" dirty="0" err="1" smtClean="0">
                <a:latin typeface="Comic Sans MS"/>
                <a:cs typeface="Comic Sans MS"/>
              </a:rPr>
              <a:t>Cybersecurity</a:t>
            </a:r>
            <a:r>
              <a:rPr lang="en-US" sz="3600" dirty="0" smtClean="0">
                <a:latin typeface="Comic Sans MS"/>
                <a:cs typeface="Comic Sans MS"/>
              </a:rPr>
              <a:t> for Future Presidents</a:t>
            </a:r>
            <a:endParaRPr lang="en-US" sz="3600" dirty="0">
              <a:latin typeface="Comic Sans MS"/>
              <a:cs typeface="Comic Sans MS"/>
            </a:endParaRPr>
          </a:p>
        </p:txBody>
      </p:sp>
      <p:sp>
        <p:nvSpPr>
          <p:cNvPr id="3" name="Subtitle 2"/>
          <p:cNvSpPr>
            <a:spLocks noGrp="1"/>
          </p:cNvSpPr>
          <p:nvPr>
            <p:ph type="subTitle" idx="1"/>
          </p:nvPr>
        </p:nvSpPr>
        <p:spPr>
          <a:xfrm>
            <a:off x="177195" y="3620372"/>
            <a:ext cx="8741619" cy="1752600"/>
          </a:xfrm>
        </p:spPr>
        <p:txBody>
          <a:bodyPr/>
          <a:lstStyle/>
          <a:p>
            <a:r>
              <a:rPr lang="en-US" sz="2400" dirty="0" smtClean="0">
                <a:solidFill>
                  <a:schemeClr val="tx1"/>
                </a:solidFill>
                <a:latin typeface="Comic Sans MS"/>
                <a:cs typeface="Comic Sans MS"/>
              </a:rPr>
              <a:t>Lecture 3: </a:t>
            </a:r>
          </a:p>
          <a:p>
            <a:r>
              <a:rPr lang="en-US" sz="2400" dirty="0">
                <a:cs typeface="Comic Sans MS"/>
              </a:rPr>
              <a:t>What public policies </a:t>
            </a:r>
            <a:r>
              <a:rPr lang="en-US" sz="2400" dirty="0" smtClean="0">
                <a:cs typeface="Comic Sans MS"/>
              </a:rPr>
              <a:t>control surveillance and cryptography?</a:t>
            </a:r>
            <a:endParaRPr lang="en-US" sz="2400" dirty="0">
              <a:cs typeface="Comic Sans MS"/>
            </a:endParaRPr>
          </a:p>
          <a:p>
            <a:r>
              <a:rPr lang="en-US" sz="2400" dirty="0" smtClean="0">
                <a:solidFill>
                  <a:schemeClr val="tx1"/>
                </a:solidFill>
                <a:latin typeface="Comic Sans MS"/>
                <a:cs typeface="Comic Sans MS"/>
              </a:rPr>
              <a:t>What is cryptography about?</a:t>
            </a:r>
          </a:p>
        </p:txBody>
      </p:sp>
    </p:spTree>
    <p:extLst>
      <p:ext uri="{BB962C8B-B14F-4D97-AF65-F5344CB8AC3E}">
        <p14:creationId xmlns:p14="http://schemas.microsoft.com/office/powerpoint/2010/main" val="1022177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0"/>
            <a:ext cx="7772400" cy="673100"/>
          </a:xfrm>
        </p:spPr>
        <p:txBody>
          <a:bodyPr/>
          <a:lstStyle/>
          <a:p>
            <a:r>
              <a:rPr lang="en-US" dirty="0" smtClean="0"/>
              <a:t>Electronic Communications Privacy Act, 1986</a:t>
            </a:r>
            <a:endParaRPr lang="en-US" dirty="0"/>
          </a:p>
        </p:txBody>
      </p:sp>
      <p:sp>
        <p:nvSpPr>
          <p:cNvPr id="3" name="Content Placeholder 2"/>
          <p:cNvSpPr>
            <a:spLocks noGrp="1"/>
          </p:cNvSpPr>
          <p:nvPr>
            <p:ph idx="1"/>
          </p:nvPr>
        </p:nvSpPr>
        <p:spPr>
          <a:xfrm>
            <a:off x="533400" y="622300"/>
            <a:ext cx="8445500" cy="5765800"/>
          </a:xfrm>
        </p:spPr>
        <p:txBody>
          <a:bodyPr/>
          <a:lstStyle/>
          <a:p>
            <a:pPr marL="0" indent="0">
              <a:buNone/>
            </a:pPr>
            <a:r>
              <a:rPr lang="en-US" dirty="0" smtClean="0"/>
              <a:t>Why:</a:t>
            </a:r>
          </a:p>
          <a:p>
            <a:pPr lvl="1"/>
            <a:r>
              <a:rPr lang="en-US" dirty="0" smtClean="0"/>
              <a:t>Responding to advances in technology, including Signaling System 7 (SS7); telephone switch that made it easier to collect Call Detail Records (CDRs)</a:t>
            </a:r>
          </a:p>
          <a:p>
            <a:pPr marL="0" indent="0">
              <a:buNone/>
            </a:pPr>
            <a:r>
              <a:rPr lang="en-US" dirty="0" smtClean="0"/>
              <a:t>What:</a:t>
            </a:r>
          </a:p>
          <a:p>
            <a:r>
              <a:rPr lang="en-US" dirty="0" smtClean="0"/>
              <a:t>It’s complicated. Distinguishes:</a:t>
            </a:r>
          </a:p>
          <a:p>
            <a:pPr lvl="1"/>
            <a:r>
              <a:rPr lang="en-US" dirty="0" smtClean="0"/>
              <a:t>Wire communications: carrying human speech over wire, cable, or cellphone</a:t>
            </a:r>
          </a:p>
          <a:p>
            <a:pPr lvl="1"/>
            <a:r>
              <a:rPr lang="en-US" dirty="0" smtClean="0"/>
              <a:t>Oral: by sound waves over the air</a:t>
            </a:r>
          </a:p>
          <a:p>
            <a:pPr lvl="1"/>
            <a:r>
              <a:rPr lang="en-US" dirty="0" smtClean="0"/>
              <a:t>Electronic: any electronic communication not wire or oral (so includes email, fax (the Stored Communications Act is part of ECPA)</a:t>
            </a:r>
          </a:p>
          <a:p>
            <a:r>
              <a:rPr lang="en-US" dirty="0" smtClean="0"/>
              <a:t>Easily intercepted (e.g., unencrypted) radio communications not protected from eavesdropping</a:t>
            </a:r>
          </a:p>
          <a:p>
            <a:r>
              <a:rPr lang="en-US" dirty="0" smtClean="0"/>
              <a:t>Only a court order, not a warrant, needed for pen register. No “probable cause” demonstration required.</a:t>
            </a:r>
          </a:p>
          <a:p>
            <a:r>
              <a:rPr lang="en-US" dirty="0" smtClean="0"/>
              <a:t>Stored electronic </a:t>
            </a:r>
            <a:r>
              <a:rPr lang="en-US" dirty="0" err="1" smtClean="0"/>
              <a:t>communicatons</a:t>
            </a:r>
            <a:r>
              <a:rPr lang="en-US" dirty="0" smtClean="0"/>
              <a:t>: private interception prohibited; </a:t>
            </a:r>
            <a:r>
              <a:rPr lang="en-US" dirty="0" err="1" smtClean="0"/>
              <a:t>govt</a:t>
            </a:r>
            <a:r>
              <a:rPr lang="en-US" dirty="0" smtClean="0"/>
              <a:t> interception  requires search warrant for unread mail stored for 180 days or less. Contents stored longer or stored after having been read are less protected. </a:t>
            </a:r>
          </a:p>
          <a:p>
            <a:r>
              <a:rPr lang="en-US" dirty="0" smtClean="0"/>
              <a:t>Also authorized “roving” wiretaps</a:t>
            </a:r>
            <a:endParaRPr lang="en-US" dirty="0"/>
          </a:p>
        </p:txBody>
      </p:sp>
    </p:spTree>
    <p:extLst>
      <p:ext uri="{BB962C8B-B14F-4D97-AF65-F5344CB8AC3E}">
        <p14:creationId xmlns:p14="http://schemas.microsoft.com/office/powerpoint/2010/main" val="1533558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444500"/>
            <a:ext cx="7772400" cy="1143000"/>
          </a:xfrm>
        </p:spPr>
        <p:txBody>
          <a:bodyPr/>
          <a:lstStyle/>
          <a:p>
            <a:r>
              <a:rPr lang="en-US" dirty="0" smtClean="0"/>
              <a:t>Communications Assistance for Law Enforcement Act (CALEA) 1994</a:t>
            </a:r>
            <a:endParaRPr lang="en-US" dirty="0"/>
          </a:p>
        </p:txBody>
      </p:sp>
      <p:sp>
        <p:nvSpPr>
          <p:cNvPr id="3" name="Content Placeholder 2"/>
          <p:cNvSpPr>
            <a:spLocks noGrp="1"/>
          </p:cNvSpPr>
          <p:nvPr>
            <p:ph idx="1"/>
          </p:nvPr>
        </p:nvSpPr>
        <p:spPr>
          <a:xfrm>
            <a:off x="622300" y="1612900"/>
            <a:ext cx="7772400" cy="4508500"/>
          </a:xfrm>
        </p:spPr>
        <p:txBody>
          <a:bodyPr/>
          <a:lstStyle/>
          <a:p>
            <a:r>
              <a:rPr lang="en-US" dirty="0" smtClean="0"/>
              <a:t>Why: </a:t>
            </a:r>
          </a:p>
          <a:p>
            <a:pPr lvl="1"/>
            <a:r>
              <a:rPr lang="en-US" dirty="0" smtClean="0"/>
              <a:t>Law enforcement not satisfied with ECPA and wanting better assistance for wiretaps</a:t>
            </a:r>
          </a:p>
          <a:p>
            <a:r>
              <a:rPr lang="en-US" dirty="0" smtClean="0"/>
              <a:t>What: CALEA required telecomm carriers to </a:t>
            </a:r>
          </a:p>
          <a:p>
            <a:pPr lvl="1"/>
            <a:r>
              <a:rPr lang="en-US" dirty="0" smtClean="0"/>
              <a:t>design systems to quickly isolate call content, as well as origin/destination phone numbers</a:t>
            </a:r>
          </a:p>
          <a:p>
            <a:pPr lvl="1"/>
            <a:r>
              <a:rPr lang="en-US" dirty="0" smtClean="0"/>
              <a:t>Provide this info to LE in a format and at a location of LE’s choosing</a:t>
            </a:r>
          </a:p>
          <a:p>
            <a:r>
              <a:rPr lang="en-US" dirty="0" smtClean="0"/>
              <a:t>Funding provided to telecom suppliers to accomplish this</a:t>
            </a:r>
          </a:p>
          <a:p>
            <a:r>
              <a:rPr lang="en-US" dirty="0" smtClean="0"/>
              <a:t>Idea was to preserve government wiretap access in new environment, not to expand it</a:t>
            </a:r>
          </a:p>
          <a:p>
            <a:r>
              <a:rPr lang="en-US" dirty="0" smtClean="0"/>
              <a:t>FCC charged with overseeing implementation</a:t>
            </a:r>
          </a:p>
          <a:p>
            <a:r>
              <a:rPr lang="en-US" dirty="0" smtClean="0"/>
              <a:t>Controversial; took years to implement</a:t>
            </a:r>
          </a:p>
          <a:p>
            <a:r>
              <a:rPr lang="en-US" dirty="0" smtClean="0"/>
              <a:t>Extended to Internet and Voice of IP (VOIP), 2005</a:t>
            </a:r>
          </a:p>
          <a:p>
            <a:endParaRPr lang="en-US" dirty="0"/>
          </a:p>
        </p:txBody>
      </p:sp>
    </p:spTree>
    <p:extLst>
      <p:ext uri="{BB962C8B-B14F-4D97-AF65-F5344CB8AC3E}">
        <p14:creationId xmlns:p14="http://schemas.microsoft.com/office/powerpoint/2010/main" val="2576131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92100"/>
            <a:ext cx="7772400" cy="1143000"/>
          </a:xfrm>
        </p:spPr>
        <p:txBody>
          <a:bodyPr/>
          <a:lstStyle/>
          <a:p>
            <a:r>
              <a:rPr lang="en-US" dirty="0" smtClean="0"/>
              <a:t>USA PATRIOT Act, 2001</a:t>
            </a:r>
            <a:endParaRPr lang="en-US" dirty="0"/>
          </a:p>
        </p:txBody>
      </p:sp>
      <p:sp>
        <p:nvSpPr>
          <p:cNvPr id="3" name="Content Placeholder 2"/>
          <p:cNvSpPr>
            <a:spLocks noGrp="1"/>
          </p:cNvSpPr>
          <p:nvPr>
            <p:ph idx="1"/>
          </p:nvPr>
        </p:nvSpPr>
        <p:spPr>
          <a:xfrm>
            <a:off x="431800" y="1384300"/>
            <a:ext cx="8255000" cy="4559300"/>
          </a:xfrm>
        </p:spPr>
        <p:txBody>
          <a:bodyPr/>
          <a:lstStyle/>
          <a:p>
            <a:r>
              <a:rPr lang="en-US" dirty="0" smtClean="0"/>
              <a:t>Why: </a:t>
            </a:r>
          </a:p>
          <a:p>
            <a:pPr lvl="1"/>
            <a:r>
              <a:rPr lang="en-US" dirty="0" smtClean="0"/>
              <a:t>In the wake of 9/11 attacks, this act lowered the barriers between surveillance for national security / counterintelligence and law enforcement</a:t>
            </a:r>
          </a:p>
          <a:p>
            <a:r>
              <a:rPr lang="en-US" dirty="0" smtClean="0"/>
              <a:t>What: </a:t>
            </a:r>
          </a:p>
          <a:p>
            <a:pPr lvl="1"/>
            <a:r>
              <a:rPr lang="en-US" dirty="0" smtClean="0"/>
              <a:t>Section 215 of the act enabled collection of “business records” for national intelligence purposes without a warrant. </a:t>
            </a:r>
          </a:p>
          <a:p>
            <a:pPr lvl="2"/>
            <a:r>
              <a:rPr lang="en-US" dirty="0" smtClean="0"/>
              <a:t>This was thought to enable collection of individuals library records</a:t>
            </a:r>
          </a:p>
          <a:p>
            <a:pPr lvl="2"/>
            <a:r>
              <a:rPr lang="en-US" dirty="0" smtClean="0"/>
              <a:t>It was used to justify NSA’s massive collection of CDRs from US telephone networks. </a:t>
            </a:r>
          </a:p>
          <a:p>
            <a:pPr lvl="3"/>
            <a:r>
              <a:rPr lang="en-US" dirty="0" smtClean="0"/>
              <a:t>Legality of this collection, when it was made public, became a significant matter of public debate and legal challenge</a:t>
            </a:r>
          </a:p>
          <a:p>
            <a:pPr lvl="2"/>
            <a:r>
              <a:rPr lang="en-US" dirty="0" smtClean="0"/>
              <a:t>Revisions to the Act in 2015</a:t>
            </a:r>
            <a:endParaRPr lang="en-US" dirty="0"/>
          </a:p>
        </p:txBody>
      </p:sp>
    </p:spTree>
    <p:extLst>
      <p:ext uri="{BB962C8B-B14F-4D97-AF65-F5344CB8AC3E}">
        <p14:creationId xmlns:p14="http://schemas.microsoft.com/office/powerpoint/2010/main" val="1970176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7772400" cy="901700"/>
          </a:xfrm>
        </p:spPr>
        <p:txBody>
          <a:bodyPr/>
          <a:lstStyle/>
          <a:p>
            <a:pPr lvl="1"/>
            <a:r>
              <a:rPr lang="en-US" dirty="0" smtClean="0"/>
              <a:t>FISA Amendments Act (FISAAA), 2008</a:t>
            </a:r>
            <a:endParaRPr lang="en-US" dirty="0"/>
          </a:p>
        </p:txBody>
      </p:sp>
      <p:sp>
        <p:nvSpPr>
          <p:cNvPr id="3" name="Content Placeholder 2"/>
          <p:cNvSpPr>
            <a:spLocks noGrp="1"/>
          </p:cNvSpPr>
          <p:nvPr>
            <p:ph idx="1"/>
          </p:nvPr>
        </p:nvSpPr>
        <p:spPr>
          <a:xfrm>
            <a:off x="577736" y="1408604"/>
            <a:ext cx="7772400" cy="4114800"/>
          </a:xfrm>
        </p:spPr>
        <p:txBody>
          <a:bodyPr/>
          <a:lstStyle/>
          <a:p>
            <a:r>
              <a:rPr lang="en-US" dirty="0" smtClean="0"/>
              <a:t>Why:  Warrantless wiretapping program, initiated following 9/11 attacks, was revealed by New York Times in late 2005; reportedly discontinued January 2007</a:t>
            </a:r>
          </a:p>
          <a:p>
            <a:pPr lvl="1"/>
            <a:r>
              <a:rPr lang="en-US" dirty="0" smtClean="0"/>
              <a:t>Substantial doubts raised as to whether the program was legal under existing laws</a:t>
            </a:r>
          </a:p>
          <a:p>
            <a:r>
              <a:rPr lang="en-US" dirty="0" smtClean="0"/>
              <a:t>What:</a:t>
            </a:r>
          </a:p>
          <a:p>
            <a:pPr lvl="1"/>
            <a:r>
              <a:rPr lang="en-US" dirty="0" smtClean="0"/>
              <a:t>Added a Title VII, including Section 702</a:t>
            </a:r>
          </a:p>
          <a:p>
            <a:pPr lvl="2"/>
            <a:r>
              <a:rPr lang="en-US" dirty="0" smtClean="0"/>
              <a:t>Authorizes Attorney General and Director of National Intelligence jointly to authorize targeting of individuals (non U.S. Persons) reasonably believed to be outside of the U.S.</a:t>
            </a:r>
          </a:p>
          <a:p>
            <a:pPr lvl="2"/>
            <a:r>
              <a:rPr lang="en-US" dirty="0" smtClean="0"/>
              <a:t>Authorized the PRISM program of which you may have heard, and some others</a:t>
            </a:r>
            <a:endParaRPr lang="en-US" dirty="0"/>
          </a:p>
        </p:txBody>
      </p:sp>
    </p:spTree>
    <p:extLst>
      <p:ext uri="{BB962C8B-B14F-4D97-AF65-F5344CB8AC3E}">
        <p14:creationId xmlns:p14="http://schemas.microsoft.com/office/powerpoint/2010/main" val="1077738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5900"/>
            <a:ext cx="7772400" cy="1143000"/>
          </a:xfrm>
        </p:spPr>
        <p:txBody>
          <a:bodyPr/>
          <a:lstStyle/>
          <a:p>
            <a:r>
              <a:rPr lang="en-US" dirty="0"/>
              <a:t>USA Freedom Act, </a:t>
            </a:r>
            <a:r>
              <a:rPr lang="en-US" dirty="0" smtClean="0"/>
              <a:t>2015</a:t>
            </a:r>
            <a:endParaRPr lang="en-US" dirty="0"/>
          </a:p>
        </p:txBody>
      </p:sp>
      <p:sp>
        <p:nvSpPr>
          <p:cNvPr id="3" name="Content Placeholder 2"/>
          <p:cNvSpPr>
            <a:spLocks noGrp="1"/>
          </p:cNvSpPr>
          <p:nvPr>
            <p:ph idx="1"/>
          </p:nvPr>
        </p:nvSpPr>
        <p:spPr>
          <a:xfrm>
            <a:off x="279400" y="1320800"/>
            <a:ext cx="8420100" cy="4686300"/>
          </a:xfrm>
        </p:spPr>
        <p:txBody>
          <a:bodyPr/>
          <a:lstStyle/>
          <a:p>
            <a:r>
              <a:rPr lang="en-US" sz="2000" dirty="0" smtClean="0"/>
              <a:t>Why:</a:t>
            </a:r>
          </a:p>
          <a:p>
            <a:pPr lvl="1"/>
            <a:r>
              <a:rPr lang="en-US" sz="2000" dirty="0" smtClean="0"/>
              <a:t>June, 2013 Edward Snowden began releasing large volumes of classified data on NSA and GCHQ surveillance programs, evoking substantial public reaction, still ongoing</a:t>
            </a:r>
          </a:p>
          <a:p>
            <a:pPr lvl="1"/>
            <a:r>
              <a:rPr lang="en-US" sz="2000" dirty="0" smtClean="0"/>
              <a:t>In particular, program to collect “meta-data” – CDRs of all U.S. phone calls challenged as illegal (litigation still ongoing)</a:t>
            </a:r>
          </a:p>
          <a:p>
            <a:endParaRPr lang="en-US" sz="2000" dirty="0" smtClean="0"/>
          </a:p>
          <a:p>
            <a:r>
              <a:rPr lang="en-US" sz="2000" dirty="0" smtClean="0"/>
              <a:t>What:</a:t>
            </a:r>
          </a:p>
          <a:p>
            <a:pPr lvl="1"/>
            <a:r>
              <a:rPr lang="en-US" sz="2000" dirty="0" smtClean="0"/>
              <a:t>Pres. Obama agreed to limit this program by having the telephone companies, rather than the government, hold this data, with the government allowed to query it under supervision</a:t>
            </a:r>
          </a:p>
          <a:p>
            <a:pPr lvl="1"/>
            <a:r>
              <a:rPr lang="en-US" sz="2000" dirty="0" smtClean="0"/>
              <a:t>These limitations are incorporated in authorization of the program passed in the USA Freedom Act last June</a:t>
            </a:r>
          </a:p>
        </p:txBody>
      </p:sp>
    </p:spTree>
    <p:extLst>
      <p:ext uri="{BB962C8B-B14F-4D97-AF65-F5344CB8AC3E}">
        <p14:creationId xmlns:p14="http://schemas.microsoft.com/office/powerpoint/2010/main" val="1201347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39100" cy="1143000"/>
          </a:xfrm>
        </p:spPr>
        <p:txBody>
          <a:bodyPr/>
          <a:lstStyle/>
          <a:p>
            <a:r>
              <a:rPr lang="en-US" dirty="0" smtClean="0"/>
              <a:t>Should we have export control legislation for weapons (munitions)? If so, why?</a:t>
            </a:r>
            <a:endParaRPr lang="en-US" dirty="0"/>
          </a:p>
        </p:txBody>
      </p:sp>
      <p:sp>
        <p:nvSpPr>
          <p:cNvPr id="3" name="Content Placeholder 2"/>
          <p:cNvSpPr>
            <a:spLocks noGrp="1"/>
          </p:cNvSpPr>
          <p:nvPr>
            <p:ph idx="1"/>
          </p:nvPr>
        </p:nvSpPr>
        <p:spPr>
          <a:xfrm>
            <a:off x="762000" y="1549400"/>
            <a:ext cx="7835900" cy="1282700"/>
          </a:xfrm>
        </p:spPr>
        <p:txBody>
          <a:bodyPr/>
          <a:lstStyle/>
          <a:p>
            <a:pPr marL="0" indent="0">
              <a:buNone/>
            </a:pPr>
            <a:r>
              <a:rPr lang="en-US" sz="2400" dirty="0" err="1" smtClean="0"/>
              <a:t>Munition</a:t>
            </a:r>
            <a:r>
              <a:rPr lang="en-US" sz="2400" dirty="0"/>
              <a:t>: </a:t>
            </a:r>
            <a:endParaRPr lang="en-US" sz="2400" dirty="0" smtClean="0"/>
          </a:p>
          <a:p>
            <a:pPr marL="0" indent="0">
              <a:buNone/>
            </a:pPr>
            <a:r>
              <a:rPr lang="en-US" sz="2400" dirty="0" smtClean="0"/>
              <a:t>military </a:t>
            </a:r>
            <a:r>
              <a:rPr lang="en-US" sz="2400" dirty="0"/>
              <a:t>weapons, ammunition, equipment, and </a:t>
            </a:r>
            <a:r>
              <a:rPr lang="en-US" sz="2400" dirty="0" smtClean="0"/>
              <a:t>stores </a:t>
            </a:r>
          </a:p>
          <a:p>
            <a:pPr marL="0" indent="0">
              <a:buNone/>
            </a:pPr>
            <a:r>
              <a:rPr lang="en-US" sz="2400" dirty="0" smtClean="0"/>
              <a:t>&lt;discuss&gt;</a:t>
            </a:r>
            <a:endParaRPr lang="en-US" sz="2400" dirty="0"/>
          </a:p>
        </p:txBody>
      </p:sp>
      <p:sp>
        <p:nvSpPr>
          <p:cNvPr id="4" name="Title 1"/>
          <p:cNvSpPr txBox="1">
            <a:spLocks/>
          </p:cNvSpPr>
          <p:nvPr/>
        </p:nvSpPr>
        <p:spPr bwMode="auto">
          <a:xfrm>
            <a:off x="482600" y="29845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7" tIns="44450" rIns="90487" bIns="44450" numCol="1" anchor="ctr" anchorCtr="0" compatLnSpc="1">
            <a:prstTxWarp prst="textNoShape">
              <a:avLst/>
            </a:prstTxWarp>
          </a:bodyPr>
          <a:lst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omic Sans MS" charset="0"/>
                <a:ea typeface="ＭＳ Ｐゴシック" charset="0"/>
              </a:defRPr>
            </a:lvl2pPr>
            <a:lvl3pPr algn="l" rtl="0" eaLnBrk="1" fontAlgn="base" hangingPunct="1">
              <a:spcBef>
                <a:spcPct val="0"/>
              </a:spcBef>
              <a:spcAft>
                <a:spcPct val="0"/>
              </a:spcAft>
              <a:defRPr sz="2800">
                <a:solidFill>
                  <a:schemeClr val="tx2"/>
                </a:solidFill>
                <a:latin typeface="Comic Sans MS" charset="0"/>
                <a:ea typeface="ＭＳ Ｐゴシック" charset="0"/>
              </a:defRPr>
            </a:lvl3pPr>
            <a:lvl4pPr algn="l" rtl="0" eaLnBrk="1" fontAlgn="base" hangingPunct="1">
              <a:spcBef>
                <a:spcPct val="0"/>
              </a:spcBef>
              <a:spcAft>
                <a:spcPct val="0"/>
              </a:spcAft>
              <a:defRPr sz="2800">
                <a:solidFill>
                  <a:schemeClr val="tx2"/>
                </a:solidFill>
                <a:latin typeface="Comic Sans MS" charset="0"/>
                <a:ea typeface="ＭＳ Ｐゴシック" charset="0"/>
              </a:defRPr>
            </a:lvl4pPr>
            <a:lvl5pPr algn="l" rtl="0" eaLnBrk="1" fontAlgn="base" hangingPunct="1">
              <a:spcBef>
                <a:spcPct val="0"/>
              </a:spcBef>
              <a:spcAft>
                <a:spcPct val="0"/>
              </a:spcAft>
              <a:defRPr sz="2800">
                <a:solidFill>
                  <a:schemeClr val="tx2"/>
                </a:solidFill>
                <a:latin typeface="Comic Sans MS" charset="0"/>
                <a:ea typeface="ＭＳ Ｐゴシック" charset="0"/>
              </a:defRPr>
            </a:lvl5pPr>
            <a:lvl6pPr marL="457200" algn="l" rtl="0" eaLnBrk="1" fontAlgn="base" hangingPunct="1">
              <a:spcBef>
                <a:spcPct val="0"/>
              </a:spcBef>
              <a:spcAft>
                <a:spcPct val="0"/>
              </a:spcAft>
              <a:defRPr sz="2800">
                <a:solidFill>
                  <a:schemeClr val="tx2"/>
                </a:solidFill>
                <a:latin typeface="Comic Sans MS" charset="0"/>
                <a:ea typeface="ＭＳ Ｐゴシック" charset="0"/>
              </a:defRPr>
            </a:lvl6pPr>
            <a:lvl7pPr marL="914400" algn="l" rtl="0" eaLnBrk="1" fontAlgn="base" hangingPunct="1">
              <a:spcBef>
                <a:spcPct val="0"/>
              </a:spcBef>
              <a:spcAft>
                <a:spcPct val="0"/>
              </a:spcAft>
              <a:defRPr sz="2800">
                <a:solidFill>
                  <a:schemeClr val="tx2"/>
                </a:solidFill>
                <a:latin typeface="Comic Sans MS" charset="0"/>
                <a:ea typeface="ＭＳ Ｐゴシック" charset="0"/>
              </a:defRPr>
            </a:lvl7pPr>
            <a:lvl8pPr marL="1371600" algn="l" rtl="0" eaLnBrk="1" fontAlgn="base" hangingPunct="1">
              <a:spcBef>
                <a:spcPct val="0"/>
              </a:spcBef>
              <a:spcAft>
                <a:spcPct val="0"/>
              </a:spcAft>
              <a:defRPr sz="2800">
                <a:solidFill>
                  <a:schemeClr val="tx2"/>
                </a:solidFill>
                <a:latin typeface="Comic Sans MS" charset="0"/>
                <a:ea typeface="ＭＳ Ｐゴシック" charset="0"/>
              </a:defRPr>
            </a:lvl8pPr>
            <a:lvl9pPr marL="1828800" algn="l" rtl="0" eaLnBrk="1" fontAlgn="base" hangingPunct="1">
              <a:spcBef>
                <a:spcPct val="0"/>
              </a:spcBef>
              <a:spcAft>
                <a:spcPct val="0"/>
              </a:spcAft>
              <a:defRPr sz="2800">
                <a:solidFill>
                  <a:schemeClr val="tx2"/>
                </a:solidFill>
                <a:latin typeface="Comic Sans MS" charset="0"/>
                <a:ea typeface="ＭＳ Ｐゴシック" charset="0"/>
              </a:defRPr>
            </a:lvl9pPr>
          </a:lstStyle>
          <a:p>
            <a:r>
              <a:rPr lang="en-US" dirty="0" smtClean="0"/>
              <a:t>Should cryptography be considered a </a:t>
            </a:r>
            <a:r>
              <a:rPr lang="en-US" dirty="0" err="1" smtClean="0"/>
              <a:t>munition</a:t>
            </a:r>
            <a:r>
              <a:rPr lang="en-US" dirty="0" smtClean="0"/>
              <a:t>?</a:t>
            </a:r>
            <a:endParaRPr lang="en-US" dirty="0"/>
          </a:p>
        </p:txBody>
      </p:sp>
      <p:sp>
        <p:nvSpPr>
          <p:cNvPr id="5" name="Rectangle 4"/>
          <p:cNvSpPr/>
          <p:nvPr/>
        </p:nvSpPr>
        <p:spPr>
          <a:xfrm>
            <a:off x="1080184" y="4430068"/>
            <a:ext cx="1510299" cy="461665"/>
          </a:xfrm>
          <a:prstGeom prst="rect">
            <a:avLst/>
          </a:prstGeom>
        </p:spPr>
        <p:txBody>
          <a:bodyPr wrap="none">
            <a:spAutoFit/>
          </a:bodyPr>
          <a:lstStyle/>
          <a:p>
            <a:pPr marL="0" indent="0">
              <a:buNone/>
            </a:pPr>
            <a:r>
              <a:rPr lang="en-US" dirty="0">
                <a:latin typeface="+mn-lt"/>
                <a:ea typeface="+mn-ea"/>
              </a:rPr>
              <a:t>&lt;discuss&gt;</a:t>
            </a:r>
          </a:p>
        </p:txBody>
      </p:sp>
    </p:spTree>
    <p:extLst>
      <p:ext uri="{BB962C8B-B14F-4D97-AF65-F5344CB8AC3E}">
        <p14:creationId xmlns:p14="http://schemas.microsoft.com/office/powerpoint/2010/main" val="233564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27000"/>
            <a:ext cx="7772400" cy="673100"/>
          </a:xfrm>
        </p:spPr>
        <p:txBody>
          <a:bodyPr/>
          <a:lstStyle/>
          <a:p>
            <a:r>
              <a:rPr lang="en-US" dirty="0" smtClean="0"/>
              <a:t>Background of U.S. policy on cryptography</a:t>
            </a:r>
            <a:endParaRPr lang="en-US" dirty="0"/>
          </a:p>
        </p:txBody>
      </p:sp>
      <p:sp>
        <p:nvSpPr>
          <p:cNvPr id="3" name="Content Placeholder 2"/>
          <p:cNvSpPr>
            <a:spLocks noGrp="1"/>
          </p:cNvSpPr>
          <p:nvPr>
            <p:ph idx="1"/>
          </p:nvPr>
        </p:nvSpPr>
        <p:spPr>
          <a:xfrm>
            <a:off x="609600" y="812800"/>
            <a:ext cx="7912100" cy="5473700"/>
          </a:xfrm>
        </p:spPr>
        <p:txBody>
          <a:bodyPr/>
          <a:lstStyle/>
          <a:p>
            <a:r>
              <a:rPr lang="en-US" dirty="0" smtClean="0"/>
              <a:t>Following World War II, Congress passed Arms Export Control Act (AECA) of 1949 to regulate munitions and the Export Administration Act (EAA) to regulate “dual-use” products (with military and civilian applications)</a:t>
            </a:r>
          </a:p>
          <a:p>
            <a:r>
              <a:rPr lang="en-US" dirty="0" smtClean="0"/>
              <a:t>ACEA is the basis of the International Traffic in Arms (ITAR) regulations, which defines a US Munitions List – items who export is controlled by Dept. of State</a:t>
            </a:r>
          </a:p>
          <a:p>
            <a:r>
              <a:rPr lang="en-US" dirty="0" smtClean="0"/>
              <a:t>EAA is the basis for Export Administration Regulations (EAR), which defines a list of “dual use” items, the Commerce Control List (CCL); EAR is administered by Dept. of Commerce</a:t>
            </a:r>
          </a:p>
          <a:p>
            <a:r>
              <a:rPr lang="en-US" dirty="0" smtClean="0"/>
              <a:t>Cryptography is classified as a </a:t>
            </a:r>
            <a:r>
              <a:rPr lang="en-US" dirty="0" err="1" smtClean="0"/>
              <a:t>munition</a:t>
            </a:r>
            <a:endParaRPr lang="en-US" dirty="0" smtClean="0"/>
          </a:p>
          <a:p>
            <a:r>
              <a:rPr lang="en-US" dirty="0" smtClean="0"/>
              <a:t>Import and domestic use of cryptography has never been controlled (although it could be)</a:t>
            </a:r>
          </a:p>
          <a:p>
            <a:r>
              <a:rPr lang="en-US" dirty="0" smtClean="0"/>
              <a:t>Export of cryptography has been controlled, though the controls have been substantially relaxed since the 1980s.</a:t>
            </a:r>
          </a:p>
          <a:p>
            <a:r>
              <a:rPr lang="en-US" dirty="0" smtClean="0"/>
              <a:t>How might control of exports of cryptography affect domestic use of cryptography? </a:t>
            </a:r>
          </a:p>
          <a:p>
            <a:pPr lvl="1"/>
            <a:r>
              <a:rPr lang="en-US" dirty="0" smtClean="0"/>
              <a:t>&lt;discuss&gt;</a:t>
            </a:r>
          </a:p>
        </p:txBody>
      </p:sp>
    </p:spTree>
    <p:extLst>
      <p:ext uri="{BB962C8B-B14F-4D97-AF65-F5344CB8AC3E}">
        <p14:creationId xmlns:p14="http://schemas.microsoft.com/office/powerpoint/2010/main" val="3326652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8458200" cy="863600"/>
          </a:xfrm>
        </p:spPr>
        <p:txBody>
          <a:bodyPr/>
          <a:lstStyle/>
          <a:p>
            <a:r>
              <a:rPr lang="en-US" dirty="0" smtClean="0"/>
              <a:t>Brief History of Cryptography in the late 20</a:t>
            </a:r>
            <a:r>
              <a:rPr lang="en-US" baseline="30000" dirty="0" smtClean="0"/>
              <a:t>th</a:t>
            </a:r>
            <a:r>
              <a:rPr lang="en-US" dirty="0"/>
              <a:t> </a:t>
            </a:r>
            <a:r>
              <a:rPr lang="en-US" dirty="0" smtClean="0"/>
              <a:t>c. </a:t>
            </a:r>
            <a:endParaRPr lang="en-US" dirty="0"/>
          </a:p>
        </p:txBody>
      </p:sp>
      <p:sp>
        <p:nvSpPr>
          <p:cNvPr id="3" name="Content Placeholder 2"/>
          <p:cNvSpPr>
            <a:spLocks noGrp="1"/>
          </p:cNvSpPr>
          <p:nvPr>
            <p:ph idx="1"/>
          </p:nvPr>
        </p:nvSpPr>
        <p:spPr>
          <a:xfrm>
            <a:off x="495300" y="876300"/>
            <a:ext cx="8242300" cy="5435600"/>
          </a:xfrm>
        </p:spPr>
        <p:txBody>
          <a:bodyPr/>
          <a:lstStyle/>
          <a:p>
            <a:r>
              <a:rPr lang="en-US" dirty="0" smtClean="0"/>
              <a:t>Following WWII, National Security Agency formed (1952) by President Truman, consolidating prior activities in military services</a:t>
            </a:r>
          </a:p>
          <a:p>
            <a:pPr lvl="1"/>
            <a:r>
              <a:rPr lang="en-US" dirty="0" smtClean="0"/>
              <a:t>Its roots go back to WWI, and W.F. Friedman</a:t>
            </a:r>
          </a:p>
          <a:p>
            <a:r>
              <a:rPr lang="en-US" dirty="0" smtClean="0"/>
              <a:t>NSA aimed (and largely succeeded) in maintaining a monopoly on cryptography (both code making and code breaking) within the U.S. government for many years</a:t>
            </a:r>
          </a:p>
          <a:p>
            <a:r>
              <a:rPr lang="en-US" dirty="0" smtClean="0"/>
              <a:t>1967: David Kahn, historian, published </a:t>
            </a:r>
            <a:r>
              <a:rPr lang="en-US" u="sng" dirty="0" smtClean="0"/>
              <a:t>The </a:t>
            </a:r>
            <a:r>
              <a:rPr lang="en-US" u="sng" dirty="0" err="1" smtClean="0"/>
              <a:t>Codebreakers</a:t>
            </a:r>
            <a:r>
              <a:rPr lang="en-US" dirty="0" smtClean="0"/>
              <a:t>, a massive history of cryptography and its significance, generating public interest</a:t>
            </a:r>
          </a:p>
          <a:p>
            <a:r>
              <a:rPr lang="en-US" dirty="0" smtClean="0"/>
              <a:t>1976: Whit </a:t>
            </a:r>
            <a:r>
              <a:rPr lang="en-US" dirty="0" err="1" smtClean="0"/>
              <a:t>Diffie</a:t>
            </a:r>
            <a:r>
              <a:rPr lang="en-US" dirty="0" smtClean="0"/>
              <a:t> and Marty Hellman publish “New Directions in Cryptography”, in </a:t>
            </a:r>
            <a:r>
              <a:rPr lang="en-US" i="1" dirty="0" smtClean="0"/>
              <a:t>IEEE Trans. On Information Theory</a:t>
            </a:r>
            <a:r>
              <a:rPr lang="en-US" dirty="0" smtClean="0"/>
              <a:t>, paving the way for public key cryptography. Ralph </a:t>
            </a:r>
            <a:r>
              <a:rPr lang="en-US" dirty="0" err="1" smtClean="0"/>
              <a:t>Merkle</a:t>
            </a:r>
            <a:r>
              <a:rPr lang="en-US" dirty="0" smtClean="0"/>
              <a:t> also a contributor</a:t>
            </a:r>
          </a:p>
          <a:p>
            <a:r>
              <a:rPr lang="en-US" dirty="0" smtClean="0"/>
              <a:t>1978: Ron </a:t>
            </a:r>
            <a:r>
              <a:rPr lang="en-US" dirty="0" err="1" smtClean="0"/>
              <a:t>Rivest</a:t>
            </a:r>
            <a:r>
              <a:rPr lang="en-US" dirty="0" smtClean="0"/>
              <a:t>, </a:t>
            </a:r>
            <a:r>
              <a:rPr lang="en-US" dirty="0" err="1" smtClean="0"/>
              <a:t>Adi</a:t>
            </a:r>
            <a:r>
              <a:rPr lang="en-US" dirty="0" smtClean="0"/>
              <a:t> Shamir, and Len </a:t>
            </a:r>
            <a:r>
              <a:rPr lang="en-US" dirty="0" err="1" smtClean="0"/>
              <a:t>Adleman</a:t>
            </a:r>
            <a:r>
              <a:rPr lang="en-US" dirty="0" smtClean="0"/>
              <a:t> publish the RSA algorithm “A Method for Obtaining Digital Signatures and Public Key Cryptosystems” in </a:t>
            </a:r>
            <a:r>
              <a:rPr lang="en-US" i="1" dirty="0" smtClean="0"/>
              <a:t>Communications of the ACM</a:t>
            </a:r>
          </a:p>
          <a:p>
            <a:r>
              <a:rPr lang="en-US" dirty="0" smtClean="0"/>
              <a:t>1978: NBS (now NIST) release Data Encryption Standard (DES), based on algorithms developed by Horst </a:t>
            </a:r>
            <a:r>
              <a:rPr lang="en-US" dirty="0" err="1" smtClean="0"/>
              <a:t>Feistel</a:t>
            </a:r>
            <a:r>
              <a:rPr lang="en-US" dirty="0" smtClean="0"/>
              <a:t> at IBM</a:t>
            </a:r>
          </a:p>
          <a:p>
            <a:r>
              <a:rPr lang="en-US" dirty="0" smtClean="0"/>
              <a:t>Through the balance of the century, NSA generally maintains control of government cryptography while mildly discouraging outside research</a:t>
            </a:r>
          </a:p>
          <a:p>
            <a:endParaRPr lang="en-US" dirty="0"/>
          </a:p>
        </p:txBody>
      </p:sp>
      <p:sp>
        <p:nvSpPr>
          <p:cNvPr id="4" name="TextBox 3"/>
          <p:cNvSpPr txBox="1"/>
          <p:nvPr/>
        </p:nvSpPr>
        <p:spPr>
          <a:xfrm>
            <a:off x="381000" y="6396335"/>
            <a:ext cx="6768462" cy="369332"/>
          </a:xfrm>
          <a:prstGeom prst="rect">
            <a:avLst/>
          </a:prstGeom>
          <a:noFill/>
        </p:spPr>
        <p:txBody>
          <a:bodyPr wrap="none" rtlCol="0">
            <a:spAutoFit/>
          </a:bodyPr>
          <a:lstStyle/>
          <a:p>
            <a:r>
              <a:rPr lang="en-US" sz="1800" dirty="0">
                <a:latin typeface="+mn-lt"/>
                <a:ea typeface="+mn-ea"/>
              </a:rPr>
              <a:t>Ref: </a:t>
            </a:r>
            <a:r>
              <a:rPr lang="en-US" sz="1800" dirty="0" err="1">
                <a:latin typeface="+mn-lt"/>
                <a:ea typeface="+mn-ea"/>
              </a:rPr>
              <a:t>Diffie</a:t>
            </a:r>
            <a:r>
              <a:rPr lang="en-US" sz="1800" dirty="0">
                <a:latin typeface="+mn-lt"/>
                <a:ea typeface="+mn-ea"/>
              </a:rPr>
              <a:t> and Landau: </a:t>
            </a:r>
            <a:r>
              <a:rPr lang="en-US" sz="1800" i="1" dirty="0">
                <a:latin typeface="+mn-lt"/>
                <a:ea typeface="+mn-ea"/>
              </a:rPr>
              <a:t>Privacy on the Line</a:t>
            </a:r>
            <a:r>
              <a:rPr lang="en-US" sz="1800" dirty="0">
                <a:latin typeface="+mn-lt"/>
                <a:ea typeface="+mn-ea"/>
              </a:rPr>
              <a:t>, MIT Press, 1998.</a:t>
            </a:r>
          </a:p>
        </p:txBody>
      </p:sp>
    </p:spTree>
    <p:extLst>
      <p:ext uri="{BB962C8B-B14F-4D97-AF65-F5344CB8AC3E}">
        <p14:creationId xmlns:p14="http://schemas.microsoft.com/office/powerpoint/2010/main" val="2794629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7772400" cy="647700"/>
          </a:xfrm>
        </p:spPr>
        <p:txBody>
          <a:bodyPr/>
          <a:lstStyle/>
          <a:p>
            <a:r>
              <a:rPr lang="en-US" dirty="0" smtClean="0"/>
              <a:t>The “crypto wars” – 1990’s</a:t>
            </a:r>
            <a:endParaRPr lang="en-US" dirty="0"/>
          </a:p>
        </p:txBody>
      </p:sp>
      <p:sp>
        <p:nvSpPr>
          <p:cNvPr id="3" name="Content Placeholder 2"/>
          <p:cNvSpPr>
            <a:spLocks noGrp="1"/>
          </p:cNvSpPr>
          <p:nvPr>
            <p:ph idx="1"/>
          </p:nvPr>
        </p:nvSpPr>
        <p:spPr>
          <a:xfrm>
            <a:off x="330200" y="635000"/>
            <a:ext cx="8013700" cy="5918200"/>
          </a:xfrm>
        </p:spPr>
        <p:txBody>
          <a:bodyPr/>
          <a:lstStyle/>
          <a:p>
            <a:r>
              <a:rPr lang="en-US" dirty="0" smtClean="0"/>
              <a:t>1992: AT</a:t>
            </a:r>
            <a:r>
              <a:rPr lang="en-US" dirty="0"/>
              <a:t>&amp;</a:t>
            </a:r>
            <a:r>
              <a:rPr lang="en-US" dirty="0" smtClean="0"/>
              <a:t>T’s introduces a commercial phone with digital encryption, NSA is concerned about widespread commercial encryption</a:t>
            </a:r>
          </a:p>
          <a:p>
            <a:r>
              <a:rPr lang="en-US" dirty="0" smtClean="0"/>
              <a:t>1993: Government announces “Escrowed Encryption Initiative”</a:t>
            </a:r>
          </a:p>
          <a:p>
            <a:pPr lvl="1"/>
            <a:r>
              <a:rPr lang="en-US" dirty="0" smtClean="0"/>
              <a:t>Components “Clipper chip” using “Skipjack” encryption algorithm</a:t>
            </a:r>
          </a:p>
          <a:p>
            <a:pPr lvl="2"/>
            <a:r>
              <a:rPr lang="en-US" dirty="0" smtClean="0"/>
              <a:t>Algorithm secret, embedded in hardware</a:t>
            </a:r>
          </a:p>
          <a:p>
            <a:pPr lvl="1"/>
            <a:r>
              <a:rPr lang="en-US" dirty="0" smtClean="0"/>
              <a:t>Law Enforcement Access Field (LEAF) generate by chip as it encrypts message; same field needed at decryption end</a:t>
            </a:r>
          </a:p>
          <a:p>
            <a:pPr lvl="1"/>
            <a:r>
              <a:rPr lang="en-US" dirty="0" smtClean="0"/>
              <a:t>LEAF when decrypted by a key unique to the chip will reveal the encryption key for the message</a:t>
            </a:r>
          </a:p>
          <a:p>
            <a:r>
              <a:rPr lang="en-US" dirty="0" smtClean="0"/>
              <a:t>Known as a “key escrow” scheme, because the LEAFs would be held by a third party, this proposal triggered a national debate</a:t>
            </a:r>
          </a:p>
          <a:p>
            <a:r>
              <a:rPr lang="en-US" dirty="0" smtClean="0"/>
              <a:t>Congress called for the National Research Council to study and report on the issues</a:t>
            </a:r>
          </a:p>
          <a:p>
            <a:r>
              <a:rPr lang="en-US" dirty="0" smtClean="0"/>
              <a:t>1996: That report ultimately recommended that </a:t>
            </a:r>
          </a:p>
          <a:p>
            <a:pPr lvl="1"/>
            <a:r>
              <a:rPr lang="en-US" dirty="0" smtClean="0"/>
              <a:t>The debate on cryptography policy could be public, not secret</a:t>
            </a:r>
          </a:p>
          <a:p>
            <a:pPr lvl="1"/>
            <a:r>
              <a:rPr lang="en-US" dirty="0" smtClean="0"/>
              <a:t>No law should bar the manufacture, sale or use of any form of encryption within the U.S.</a:t>
            </a:r>
          </a:p>
          <a:p>
            <a:pPr lvl="1"/>
            <a:r>
              <a:rPr lang="en-US" dirty="0" smtClean="0"/>
              <a:t>Export controls on DES products should be relaxed</a:t>
            </a:r>
          </a:p>
          <a:p>
            <a:r>
              <a:rPr lang="en-US" dirty="0" smtClean="0"/>
              <a:t>Ultimately these positions won the debate</a:t>
            </a:r>
          </a:p>
          <a:p>
            <a:endParaRPr lang="en-US" dirty="0"/>
          </a:p>
        </p:txBody>
      </p:sp>
    </p:spTree>
    <p:extLst>
      <p:ext uri="{BB962C8B-B14F-4D97-AF65-F5344CB8AC3E}">
        <p14:creationId xmlns:p14="http://schemas.microsoft.com/office/powerpoint/2010/main" val="2020903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14300"/>
            <a:ext cx="7772400" cy="1143000"/>
          </a:xfrm>
        </p:spPr>
        <p:txBody>
          <a:bodyPr/>
          <a:lstStyle/>
          <a:p>
            <a:r>
              <a:rPr lang="en-US" dirty="0" smtClean="0"/>
              <a:t>Some Effects of U.S. Encryption Policies</a:t>
            </a:r>
            <a:endParaRPr lang="en-US" dirty="0"/>
          </a:p>
        </p:txBody>
      </p:sp>
      <p:sp>
        <p:nvSpPr>
          <p:cNvPr id="3" name="Content Placeholder 2"/>
          <p:cNvSpPr>
            <a:spLocks noGrp="1"/>
          </p:cNvSpPr>
          <p:nvPr>
            <p:ph idx="1"/>
          </p:nvPr>
        </p:nvSpPr>
        <p:spPr>
          <a:xfrm>
            <a:off x="431800" y="1206500"/>
            <a:ext cx="7950200" cy="5448300"/>
          </a:xfrm>
        </p:spPr>
        <p:txBody>
          <a:bodyPr/>
          <a:lstStyle/>
          <a:p>
            <a:r>
              <a:rPr lang="en-US" dirty="0" smtClean="0"/>
              <a:t>Ironically, the net result of the crypto wars was that ordinary telephone and data communications remained largely unencrypted. Commercial cryptography was not a success and the key escrow system </a:t>
            </a:r>
            <a:r>
              <a:rPr lang="en-US" dirty="0" err="1" smtClean="0"/>
              <a:t>wasn</a:t>
            </a:r>
            <a:r>
              <a:rPr lang="fr-FR" dirty="0" smtClean="0"/>
              <a:t>’</a:t>
            </a:r>
            <a:r>
              <a:rPr lang="en-US" dirty="0" smtClean="0"/>
              <a:t>t either</a:t>
            </a:r>
          </a:p>
          <a:p>
            <a:r>
              <a:rPr lang="en-US" dirty="0" smtClean="0"/>
              <a:t>The lingering effect of earlier export controls led to weaknesses in Wired Equivalent Privacy – early encryption scheme for wireless networks based on IEEE 802.11:</a:t>
            </a:r>
          </a:p>
          <a:p>
            <a:pPr lvl="1"/>
            <a:r>
              <a:rPr lang="en-US" dirty="0" smtClean="0"/>
              <a:t>Originally, the scheme was limited to 40-bit keys to make it exportable</a:t>
            </a:r>
          </a:p>
          <a:p>
            <a:pPr lvl="1"/>
            <a:r>
              <a:rPr lang="en-US" dirty="0" smtClean="0"/>
              <a:t>The engineers knew that 40-bit keys would be easy to break, so they didn’t worry too much about the details of the security protocols</a:t>
            </a:r>
          </a:p>
          <a:p>
            <a:pPr lvl="1"/>
            <a:r>
              <a:rPr lang="en-US" dirty="0" smtClean="0"/>
              <a:t>When export controls were relaxed, key lengths were extended to 64 bits, much stronger, so people thought WEP would be good</a:t>
            </a:r>
          </a:p>
          <a:p>
            <a:pPr lvl="1"/>
            <a:r>
              <a:rPr lang="en-US" dirty="0" smtClean="0"/>
              <a:t>But the unexamined protocols for keying the system proved to have serious flaws, leading to replacement by Wireless Protected Access (WPA), still in use</a:t>
            </a:r>
            <a:endParaRPr lang="en-US" dirty="0"/>
          </a:p>
        </p:txBody>
      </p:sp>
    </p:spTree>
    <p:extLst>
      <p:ext uri="{BB962C8B-B14F-4D97-AF65-F5344CB8AC3E}">
        <p14:creationId xmlns:p14="http://schemas.microsoft.com/office/powerpoint/2010/main" val="1282240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0"/>
            <a:ext cx="8432800" cy="1143000"/>
          </a:xfrm>
        </p:spPr>
        <p:txBody>
          <a:bodyPr/>
          <a:lstStyle/>
          <a:p>
            <a:r>
              <a:rPr lang="en-US" dirty="0" err="1"/>
              <a:t>Cybersecurity</a:t>
            </a:r>
            <a:r>
              <a:rPr lang="en-US" dirty="0"/>
              <a:t> events from the past week </a:t>
            </a:r>
            <a:r>
              <a:rPr lang="en-US" dirty="0" smtClean="0"/>
              <a:t>(or 2) of </a:t>
            </a:r>
            <a:r>
              <a:rPr lang="en-US" dirty="0"/>
              <a:t>interest to future (or current) Presidents</a:t>
            </a:r>
            <a:r>
              <a:rPr lang="en-US" dirty="0" smtClean="0"/>
              <a:t>:</a:t>
            </a:r>
            <a:endParaRPr lang="en-US" dirty="0"/>
          </a:p>
        </p:txBody>
      </p:sp>
      <p:sp>
        <p:nvSpPr>
          <p:cNvPr id="3" name="Content Placeholder 2"/>
          <p:cNvSpPr>
            <a:spLocks noGrp="1"/>
          </p:cNvSpPr>
          <p:nvPr>
            <p:ph idx="1"/>
          </p:nvPr>
        </p:nvSpPr>
        <p:spPr>
          <a:xfrm>
            <a:off x="165100" y="1054100"/>
            <a:ext cx="8877300" cy="5715000"/>
          </a:xfrm>
        </p:spPr>
        <p:txBody>
          <a:bodyPr/>
          <a:lstStyle/>
          <a:p>
            <a:pPr>
              <a:buFont typeface="Wingdings" charset="2"/>
              <a:buChar char="ü"/>
            </a:pPr>
            <a:r>
              <a:rPr lang="en-US" dirty="0" smtClean="0"/>
              <a:t>NSA Tailored Access Operations (TAO) chief gives public talk on how NSA breaks </a:t>
            </a:r>
            <a:r>
              <a:rPr lang="en-US" dirty="0"/>
              <a:t>into </a:t>
            </a:r>
            <a:r>
              <a:rPr lang="en-US" dirty="0" smtClean="0"/>
              <a:t>networks (1/25/2016): </a:t>
            </a:r>
          </a:p>
          <a:p>
            <a:pPr marL="457200" lvl="1" indent="0">
              <a:buNone/>
            </a:pPr>
            <a:r>
              <a:rPr lang="en-US" sz="1600" dirty="0" smtClean="0">
                <a:hlinkClick r:id="rId2"/>
              </a:rPr>
              <a:t>https</a:t>
            </a:r>
            <a:r>
              <a:rPr lang="en-US" sz="1600" dirty="0">
                <a:hlinkClick r:id="rId2"/>
              </a:rPr>
              <a:t>://www.youtube.com/watch?v=</a:t>
            </a:r>
            <a:r>
              <a:rPr lang="en-US" sz="1600" dirty="0" smtClean="0">
                <a:hlinkClick r:id="rId2"/>
              </a:rPr>
              <a:t>bDJb8WOJYdA</a:t>
            </a:r>
            <a:r>
              <a:rPr lang="en-US" sz="1600" dirty="0" smtClean="0"/>
              <a:t> </a:t>
            </a:r>
            <a:endParaRPr lang="en-US" dirty="0" smtClean="0"/>
          </a:p>
          <a:p>
            <a:pPr marL="457200" lvl="1" indent="0">
              <a:buNone/>
            </a:pPr>
            <a:r>
              <a:rPr lang="en-US" dirty="0" smtClean="0"/>
              <a:t>USENIX Enigma Conference </a:t>
            </a:r>
            <a:r>
              <a:rPr lang="en-US" dirty="0"/>
              <a:t>website: </a:t>
            </a:r>
            <a:endParaRPr lang="en-US" dirty="0" smtClean="0"/>
          </a:p>
          <a:p>
            <a:pPr marL="457200" lvl="1" indent="0">
              <a:buNone/>
            </a:pPr>
            <a:r>
              <a:rPr lang="en-US" sz="1400" dirty="0">
                <a:hlinkClick r:id="rId3"/>
              </a:rPr>
              <a:t>https://www.usenix.org/conference/enigma2016/conference-</a:t>
            </a:r>
            <a:r>
              <a:rPr lang="en-US" sz="1400" dirty="0" smtClean="0">
                <a:hlinkClick r:id="rId3"/>
              </a:rPr>
              <a:t>program</a:t>
            </a:r>
            <a:r>
              <a:rPr lang="en-US" sz="1400" dirty="0" smtClean="0"/>
              <a:t> </a:t>
            </a:r>
          </a:p>
          <a:p>
            <a:pPr>
              <a:buFont typeface="Wingdings" charset="2"/>
              <a:buChar char="ü"/>
            </a:pPr>
            <a:r>
              <a:rPr lang="en-US" dirty="0" smtClean="0"/>
              <a:t>President announces “</a:t>
            </a:r>
            <a:r>
              <a:rPr lang="en-US" dirty="0" err="1" smtClean="0"/>
              <a:t>Cybersecurity</a:t>
            </a:r>
            <a:r>
              <a:rPr lang="en-US" dirty="0" smtClean="0"/>
              <a:t> National Action Plan” </a:t>
            </a:r>
          </a:p>
          <a:p>
            <a:pPr lvl="1">
              <a:buFont typeface="Wingdings" charset="2"/>
              <a:buChar char="ü"/>
            </a:pPr>
            <a:r>
              <a:rPr lang="en-US" dirty="0" smtClean="0"/>
              <a:t>FY17 Budget requests $19B for </a:t>
            </a:r>
            <a:r>
              <a:rPr lang="en-US" dirty="0" err="1" smtClean="0"/>
              <a:t>cybersecurity</a:t>
            </a:r>
            <a:r>
              <a:rPr lang="en-US" dirty="0" smtClean="0"/>
              <a:t>, up 35% from FY16 ($14B)</a:t>
            </a:r>
          </a:p>
          <a:p>
            <a:pPr lvl="1">
              <a:buFont typeface="Wingdings" charset="2"/>
              <a:buChar char="ü"/>
            </a:pPr>
            <a:r>
              <a:rPr lang="en-US" dirty="0" smtClean="0"/>
              <a:t>Releases new National Strategy for </a:t>
            </a:r>
            <a:r>
              <a:rPr lang="en-US" dirty="0" err="1" smtClean="0"/>
              <a:t>Cybersecurity</a:t>
            </a:r>
            <a:r>
              <a:rPr lang="en-US" dirty="0" smtClean="0"/>
              <a:t> R&amp;D</a:t>
            </a:r>
          </a:p>
          <a:p>
            <a:pPr lvl="1">
              <a:buFont typeface="Wingdings" charset="2"/>
              <a:buChar char="ü"/>
            </a:pPr>
            <a:r>
              <a:rPr lang="en-US" dirty="0" smtClean="0"/>
              <a:t>Establishes Chief Information Security Officer (CISO) for government</a:t>
            </a:r>
          </a:p>
          <a:p>
            <a:pPr lvl="1">
              <a:buFont typeface="Wingdings" charset="2"/>
              <a:buChar char="ü"/>
            </a:pPr>
            <a:r>
              <a:rPr lang="en-US" dirty="0" smtClean="0"/>
              <a:t>Establishes Commission on Enhancing National </a:t>
            </a:r>
            <a:r>
              <a:rPr lang="en-US" dirty="0" err="1" smtClean="0"/>
              <a:t>Cybersecurity</a:t>
            </a:r>
            <a:r>
              <a:rPr lang="en-US" dirty="0" smtClean="0"/>
              <a:t> (12 members)</a:t>
            </a:r>
          </a:p>
          <a:p>
            <a:pPr lvl="1">
              <a:buFont typeface="Wingdings" charset="2"/>
              <a:buChar char="ü"/>
            </a:pPr>
            <a:r>
              <a:rPr lang="en-US" dirty="0" smtClean="0"/>
              <a:t>Establishes National Privacy Council of privacy officials in government</a:t>
            </a:r>
          </a:p>
          <a:p>
            <a:pPr>
              <a:buFont typeface="Wingdings" charset="2"/>
              <a:buChar char="ü"/>
            </a:pPr>
            <a:r>
              <a:rPr lang="en-US" dirty="0"/>
              <a:t>See: </a:t>
            </a:r>
            <a:r>
              <a:rPr lang="en-US" dirty="0">
                <a:hlinkClick r:id="rId4"/>
              </a:rPr>
              <a:t>https://www.whitehouse.gov/the-press-office/2016/02/09/fact-sheet-cybersecurity-national-action-</a:t>
            </a:r>
            <a:r>
              <a:rPr lang="en-US" dirty="0" smtClean="0">
                <a:hlinkClick r:id="rId4"/>
              </a:rPr>
              <a:t>plan</a:t>
            </a:r>
            <a:r>
              <a:rPr lang="en-US" dirty="0" smtClean="0"/>
              <a:t> </a:t>
            </a:r>
          </a:p>
          <a:p>
            <a:pPr>
              <a:buFont typeface="Wingdings" charset="2"/>
              <a:buChar char="ü"/>
            </a:pPr>
            <a:r>
              <a:rPr lang="en-US" dirty="0">
                <a:hlinkClick r:id="rId5"/>
              </a:rPr>
              <a:t>http://www.wsj.com/articles/protecting-u-s-innovation-from-cyberthreats-</a:t>
            </a:r>
            <a:r>
              <a:rPr lang="en-US" dirty="0" smtClean="0">
                <a:hlinkClick r:id="rId5"/>
              </a:rPr>
              <a:t>1455012003</a:t>
            </a:r>
            <a:r>
              <a:rPr lang="en-US" dirty="0" smtClean="0"/>
              <a:t> </a:t>
            </a:r>
          </a:p>
        </p:txBody>
      </p:sp>
      <p:cxnSp>
        <p:nvCxnSpPr>
          <p:cNvPr id="19" name="Straight Arrow Connector 18"/>
          <p:cNvCxnSpPr/>
          <p:nvPr/>
        </p:nvCxnSpPr>
        <p:spPr bwMode="auto">
          <a:xfrm>
            <a:off x="7578213" y="-487979"/>
            <a:ext cx="3687" cy="538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85189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0"/>
            <a:ext cx="2971800" cy="546100"/>
          </a:xfrm>
          <a:ln>
            <a:solidFill>
              <a:srgbClr val="008000"/>
            </a:solidFill>
          </a:ln>
          <a:effectLst>
            <a:outerShdw blurRad="50800" dist="38100" dir="2700000" algn="tl" rotWithShape="0">
              <a:prstClr val="black">
                <a:alpha val="40000"/>
              </a:prstClr>
            </a:outerShdw>
          </a:effectLst>
        </p:spPr>
        <p:txBody>
          <a:bodyPr/>
          <a:lstStyle/>
          <a:p>
            <a:r>
              <a:rPr lang="en-US" dirty="0" smtClean="0"/>
              <a:t>Context - Recap</a:t>
            </a:r>
            <a:endParaRPr lang="en-US" dirty="0"/>
          </a:p>
        </p:txBody>
      </p:sp>
      <p:grpSp>
        <p:nvGrpSpPr>
          <p:cNvPr id="4" name="Group 3"/>
          <p:cNvGrpSpPr/>
          <p:nvPr/>
        </p:nvGrpSpPr>
        <p:grpSpPr>
          <a:xfrm>
            <a:off x="139700" y="2997200"/>
            <a:ext cx="8763000" cy="1132304"/>
            <a:chOff x="139700" y="2997200"/>
            <a:chExt cx="8763000" cy="1132304"/>
          </a:xfrm>
        </p:grpSpPr>
        <p:cxnSp>
          <p:nvCxnSpPr>
            <p:cNvPr id="6" name="Straight Connector 5"/>
            <p:cNvCxnSpPr/>
            <p:nvPr/>
          </p:nvCxnSpPr>
          <p:spPr bwMode="auto">
            <a:xfrm>
              <a:off x="508000" y="2997200"/>
              <a:ext cx="0" cy="749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p:cNvCxnSpPr/>
            <p:nvPr/>
          </p:nvCxnSpPr>
          <p:spPr bwMode="auto">
            <a:xfrm>
              <a:off x="8267700" y="2997200"/>
              <a:ext cx="0" cy="749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p:cNvCxnSpPr/>
            <p:nvPr/>
          </p:nvCxnSpPr>
          <p:spPr bwMode="auto">
            <a:xfrm>
              <a:off x="1616529" y="2997200"/>
              <a:ext cx="0" cy="749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a:off x="2725058" y="2997200"/>
              <a:ext cx="0" cy="749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3833587" y="2997200"/>
              <a:ext cx="0" cy="749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a:off x="4942116" y="2997200"/>
              <a:ext cx="0" cy="749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6050645" y="2997200"/>
              <a:ext cx="0" cy="749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7159174" y="2997200"/>
              <a:ext cx="0" cy="749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Right Arrow 13"/>
            <p:cNvSpPr/>
            <p:nvPr/>
          </p:nvSpPr>
          <p:spPr bwMode="auto">
            <a:xfrm>
              <a:off x="139700" y="3200400"/>
              <a:ext cx="8763000" cy="368300"/>
            </a:xfrm>
            <a:prstGeom prst="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5" name="TextBox 14"/>
            <p:cNvSpPr txBox="1"/>
            <p:nvPr/>
          </p:nvSpPr>
          <p:spPr>
            <a:xfrm>
              <a:off x="139700" y="3790950"/>
              <a:ext cx="652743" cy="338554"/>
            </a:xfrm>
            <a:prstGeom prst="rect">
              <a:avLst/>
            </a:prstGeom>
            <a:noFill/>
          </p:spPr>
          <p:txBody>
            <a:bodyPr wrap="none" rtlCol="0">
              <a:spAutoFit/>
            </a:bodyPr>
            <a:lstStyle/>
            <a:p>
              <a:r>
                <a:rPr lang="en-US" sz="1600" dirty="0" smtClean="0">
                  <a:latin typeface="+mj-lt"/>
                </a:rPr>
                <a:t>1950</a:t>
              </a:r>
              <a:endParaRPr lang="en-US" sz="1600" dirty="0">
                <a:latin typeface="+mj-lt"/>
              </a:endParaRPr>
            </a:p>
          </p:txBody>
        </p:sp>
        <p:sp>
          <p:nvSpPr>
            <p:cNvPr id="16" name="TextBox 15"/>
            <p:cNvSpPr txBox="1"/>
            <p:nvPr/>
          </p:nvSpPr>
          <p:spPr>
            <a:xfrm>
              <a:off x="1420740" y="3790950"/>
              <a:ext cx="435135" cy="338554"/>
            </a:xfrm>
            <a:prstGeom prst="rect">
              <a:avLst/>
            </a:prstGeom>
            <a:noFill/>
          </p:spPr>
          <p:txBody>
            <a:bodyPr wrap="none" rtlCol="0">
              <a:spAutoFit/>
            </a:bodyPr>
            <a:lstStyle/>
            <a:p>
              <a:r>
                <a:rPr lang="en-US" sz="1600" dirty="0" smtClean="0">
                  <a:latin typeface="+mj-lt"/>
                </a:rPr>
                <a:t>60</a:t>
              </a:r>
              <a:endParaRPr lang="en-US" sz="1600" dirty="0">
                <a:latin typeface="+mj-lt"/>
              </a:endParaRPr>
            </a:p>
          </p:txBody>
        </p:sp>
        <p:sp>
          <p:nvSpPr>
            <p:cNvPr id="17" name="TextBox 16"/>
            <p:cNvSpPr txBox="1"/>
            <p:nvPr/>
          </p:nvSpPr>
          <p:spPr>
            <a:xfrm>
              <a:off x="3547604" y="3790950"/>
              <a:ext cx="435135" cy="338554"/>
            </a:xfrm>
            <a:prstGeom prst="rect">
              <a:avLst/>
            </a:prstGeom>
            <a:noFill/>
          </p:spPr>
          <p:txBody>
            <a:bodyPr wrap="none" rtlCol="0">
              <a:spAutoFit/>
            </a:bodyPr>
            <a:lstStyle/>
            <a:p>
              <a:r>
                <a:rPr lang="en-US" sz="1600" dirty="0" smtClean="0">
                  <a:latin typeface="+mj-lt"/>
                </a:rPr>
                <a:t>80</a:t>
              </a:r>
              <a:endParaRPr lang="en-US" sz="1600" dirty="0">
                <a:latin typeface="+mj-lt"/>
              </a:endParaRPr>
            </a:p>
          </p:txBody>
        </p:sp>
        <p:sp>
          <p:nvSpPr>
            <p:cNvPr id="18" name="TextBox 17"/>
            <p:cNvSpPr txBox="1"/>
            <p:nvPr/>
          </p:nvSpPr>
          <p:spPr>
            <a:xfrm>
              <a:off x="2484172" y="3790950"/>
              <a:ext cx="435135" cy="338554"/>
            </a:xfrm>
            <a:prstGeom prst="rect">
              <a:avLst/>
            </a:prstGeom>
            <a:noFill/>
          </p:spPr>
          <p:txBody>
            <a:bodyPr wrap="none" rtlCol="0">
              <a:spAutoFit/>
            </a:bodyPr>
            <a:lstStyle/>
            <a:p>
              <a:r>
                <a:rPr lang="en-US" sz="1600" dirty="0" smtClean="0">
                  <a:latin typeface="+mj-lt"/>
                </a:rPr>
                <a:t>70</a:t>
              </a:r>
              <a:endParaRPr lang="en-US" sz="1600" dirty="0">
                <a:latin typeface="+mj-lt"/>
              </a:endParaRPr>
            </a:p>
          </p:txBody>
        </p:sp>
        <p:sp>
          <p:nvSpPr>
            <p:cNvPr id="19" name="TextBox 18"/>
            <p:cNvSpPr txBox="1"/>
            <p:nvPr/>
          </p:nvSpPr>
          <p:spPr>
            <a:xfrm>
              <a:off x="4611036" y="3790950"/>
              <a:ext cx="435135" cy="338554"/>
            </a:xfrm>
            <a:prstGeom prst="rect">
              <a:avLst/>
            </a:prstGeom>
            <a:noFill/>
          </p:spPr>
          <p:txBody>
            <a:bodyPr wrap="none" rtlCol="0">
              <a:spAutoFit/>
            </a:bodyPr>
            <a:lstStyle/>
            <a:p>
              <a:r>
                <a:rPr lang="en-US" sz="1600" dirty="0" smtClean="0">
                  <a:latin typeface="+mj-lt"/>
                </a:rPr>
                <a:t>90</a:t>
              </a:r>
              <a:endParaRPr lang="en-US" sz="1600" dirty="0">
                <a:latin typeface="+mj-lt"/>
              </a:endParaRPr>
            </a:p>
          </p:txBody>
        </p:sp>
        <p:sp>
          <p:nvSpPr>
            <p:cNvPr id="20" name="TextBox 19"/>
            <p:cNvSpPr txBox="1"/>
            <p:nvPr/>
          </p:nvSpPr>
          <p:spPr>
            <a:xfrm>
              <a:off x="5674468" y="3790950"/>
              <a:ext cx="685604" cy="338554"/>
            </a:xfrm>
            <a:prstGeom prst="rect">
              <a:avLst/>
            </a:prstGeom>
            <a:noFill/>
          </p:spPr>
          <p:txBody>
            <a:bodyPr wrap="none" rtlCol="0">
              <a:spAutoFit/>
            </a:bodyPr>
            <a:lstStyle/>
            <a:p>
              <a:r>
                <a:rPr lang="en-US" sz="1600" dirty="0" smtClean="0">
                  <a:latin typeface="+mj-lt"/>
                </a:rPr>
                <a:t>2000</a:t>
              </a:r>
              <a:endParaRPr lang="en-US" sz="1600" dirty="0">
                <a:latin typeface="+mj-lt"/>
              </a:endParaRPr>
            </a:p>
          </p:txBody>
        </p:sp>
        <p:sp>
          <p:nvSpPr>
            <p:cNvPr id="21" name="TextBox 20"/>
            <p:cNvSpPr txBox="1"/>
            <p:nvPr/>
          </p:nvSpPr>
          <p:spPr>
            <a:xfrm>
              <a:off x="8051800" y="3790950"/>
              <a:ext cx="435135" cy="338554"/>
            </a:xfrm>
            <a:prstGeom prst="rect">
              <a:avLst/>
            </a:prstGeom>
            <a:noFill/>
          </p:spPr>
          <p:txBody>
            <a:bodyPr wrap="none" rtlCol="0">
              <a:spAutoFit/>
            </a:bodyPr>
            <a:lstStyle/>
            <a:p>
              <a:r>
                <a:rPr lang="en-US" sz="1600" dirty="0" smtClean="0">
                  <a:latin typeface="+mj-lt"/>
                </a:rPr>
                <a:t>20</a:t>
              </a:r>
              <a:endParaRPr lang="en-US" sz="1600" dirty="0">
                <a:latin typeface="+mj-lt"/>
              </a:endParaRPr>
            </a:p>
          </p:txBody>
        </p:sp>
        <p:sp>
          <p:nvSpPr>
            <p:cNvPr id="22" name="TextBox 21"/>
            <p:cNvSpPr txBox="1"/>
            <p:nvPr/>
          </p:nvSpPr>
          <p:spPr>
            <a:xfrm>
              <a:off x="6941100" y="3790950"/>
              <a:ext cx="402274" cy="338554"/>
            </a:xfrm>
            <a:prstGeom prst="rect">
              <a:avLst/>
            </a:prstGeom>
            <a:noFill/>
          </p:spPr>
          <p:txBody>
            <a:bodyPr wrap="none" rtlCol="0">
              <a:spAutoFit/>
            </a:bodyPr>
            <a:lstStyle/>
            <a:p>
              <a:r>
                <a:rPr lang="en-US" sz="1600" dirty="0" smtClean="0">
                  <a:latin typeface="+mj-lt"/>
                </a:rPr>
                <a:t>10</a:t>
              </a:r>
              <a:endParaRPr lang="en-US" sz="1600" dirty="0">
                <a:latin typeface="+mj-lt"/>
              </a:endParaRPr>
            </a:p>
          </p:txBody>
        </p:sp>
      </p:grpSp>
      <p:sp>
        <p:nvSpPr>
          <p:cNvPr id="24" name="TextBox 23"/>
          <p:cNvSpPr txBox="1"/>
          <p:nvPr/>
        </p:nvSpPr>
        <p:spPr>
          <a:xfrm>
            <a:off x="1638300" y="1130300"/>
            <a:ext cx="2974192" cy="338554"/>
          </a:xfrm>
          <a:prstGeom prst="rect">
            <a:avLst/>
          </a:prstGeom>
          <a:noFill/>
        </p:spPr>
        <p:txBody>
          <a:bodyPr wrap="none" rtlCol="0">
            <a:spAutoFit/>
          </a:bodyPr>
          <a:lstStyle/>
          <a:p>
            <a:r>
              <a:rPr lang="en-US" sz="1600" dirty="0" smtClean="0">
                <a:latin typeface="+mj-lt"/>
              </a:rPr>
              <a:t>Civil unrest and crime, 1960’s</a:t>
            </a:r>
          </a:p>
        </p:txBody>
      </p:sp>
      <p:sp>
        <p:nvSpPr>
          <p:cNvPr id="26" name="TextBox 25"/>
          <p:cNvSpPr txBox="1"/>
          <p:nvPr/>
        </p:nvSpPr>
        <p:spPr>
          <a:xfrm>
            <a:off x="2514600" y="1778000"/>
            <a:ext cx="1977524" cy="338554"/>
          </a:xfrm>
          <a:prstGeom prst="rect">
            <a:avLst/>
          </a:prstGeom>
          <a:noFill/>
        </p:spPr>
        <p:txBody>
          <a:bodyPr wrap="none" rtlCol="0">
            <a:spAutoFit/>
          </a:bodyPr>
          <a:lstStyle/>
          <a:p>
            <a:r>
              <a:rPr lang="en-US" sz="1600" dirty="0">
                <a:latin typeface="+mj-lt"/>
              </a:rPr>
              <a:t>Wiretap Act, 1968</a:t>
            </a:r>
          </a:p>
        </p:txBody>
      </p:sp>
      <p:sp>
        <p:nvSpPr>
          <p:cNvPr id="27" name="TextBox 26"/>
          <p:cNvSpPr txBox="1"/>
          <p:nvPr/>
        </p:nvSpPr>
        <p:spPr>
          <a:xfrm>
            <a:off x="317500" y="533400"/>
            <a:ext cx="2339102" cy="338554"/>
          </a:xfrm>
          <a:prstGeom prst="rect">
            <a:avLst/>
          </a:prstGeom>
          <a:noFill/>
        </p:spPr>
        <p:txBody>
          <a:bodyPr wrap="none" rtlCol="0">
            <a:spAutoFit/>
          </a:bodyPr>
          <a:lstStyle/>
          <a:p>
            <a:r>
              <a:rPr lang="en-US" sz="1600" dirty="0" smtClean="0">
                <a:latin typeface="+mj-lt"/>
              </a:rPr>
              <a:t>Cold War 1946 - 1990</a:t>
            </a:r>
            <a:endParaRPr lang="en-US" sz="1600" dirty="0">
              <a:latin typeface="+mj-lt"/>
            </a:endParaRPr>
          </a:p>
        </p:txBody>
      </p:sp>
      <p:sp>
        <p:nvSpPr>
          <p:cNvPr id="28" name="TextBox 27"/>
          <p:cNvSpPr txBox="1"/>
          <p:nvPr/>
        </p:nvSpPr>
        <p:spPr>
          <a:xfrm>
            <a:off x="952500" y="812800"/>
            <a:ext cx="2844449" cy="338554"/>
          </a:xfrm>
          <a:prstGeom prst="rect">
            <a:avLst/>
          </a:prstGeom>
          <a:noFill/>
        </p:spPr>
        <p:txBody>
          <a:bodyPr wrap="none" rtlCol="0">
            <a:spAutoFit/>
          </a:bodyPr>
          <a:lstStyle/>
          <a:p>
            <a:r>
              <a:rPr lang="en-US" sz="1600" dirty="0" smtClean="0">
                <a:latin typeface="+mj-lt"/>
              </a:rPr>
              <a:t>FBI COINTELPRO, 1956-71</a:t>
            </a:r>
            <a:endParaRPr lang="en-US" sz="1600" dirty="0">
              <a:latin typeface="+mj-lt"/>
            </a:endParaRPr>
          </a:p>
        </p:txBody>
      </p:sp>
      <p:sp>
        <p:nvSpPr>
          <p:cNvPr id="29" name="TextBox 28"/>
          <p:cNvSpPr txBox="1"/>
          <p:nvPr/>
        </p:nvSpPr>
        <p:spPr>
          <a:xfrm>
            <a:off x="3263900" y="2743200"/>
            <a:ext cx="3245099" cy="338554"/>
          </a:xfrm>
          <a:prstGeom prst="rect">
            <a:avLst/>
          </a:prstGeom>
          <a:noFill/>
        </p:spPr>
        <p:txBody>
          <a:bodyPr wrap="none" rtlCol="0">
            <a:spAutoFit/>
          </a:bodyPr>
          <a:lstStyle/>
          <a:p>
            <a:r>
              <a:rPr lang="en-US" sz="1600" dirty="0" smtClean="0">
                <a:latin typeface="+mj-lt"/>
              </a:rPr>
              <a:t>Church Committee Report, 1975</a:t>
            </a:r>
            <a:endParaRPr lang="en-US" sz="1600" dirty="0">
              <a:latin typeface="+mj-lt"/>
            </a:endParaRPr>
          </a:p>
        </p:txBody>
      </p:sp>
      <p:sp>
        <p:nvSpPr>
          <p:cNvPr id="30" name="TextBox 29"/>
          <p:cNvSpPr txBox="1"/>
          <p:nvPr/>
        </p:nvSpPr>
        <p:spPr>
          <a:xfrm>
            <a:off x="4521200" y="876300"/>
            <a:ext cx="1279517" cy="338554"/>
          </a:xfrm>
          <a:prstGeom prst="rect">
            <a:avLst/>
          </a:prstGeom>
          <a:noFill/>
        </p:spPr>
        <p:txBody>
          <a:bodyPr wrap="none" rtlCol="0">
            <a:spAutoFit/>
          </a:bodyPr>
          <a:lstStyle/>
          <a:p>
            <a:r>
              <a:rPr lang="en-US" sz="1600" dirty="0" smtClean="0">
                <a:latin typeface="+mj-lt"/>
              </a:rPr>
              <a:t>ECPA, 1986</a:t>
            </a:r>
            <a:endParaRPr lang="en-US" sz="1600" dirty="0">
              <a:latin typeface="+mj-lt"/>
            </a:endParaRPr>
          </a:p>
        </p:txBody>
      </p:sp>
      <p:sp>
        <p:nvSpPr>
          <p:cNvPr id="31" name="TextBox 30"/>
          <p:cNvSpPr txBox="1"/>
          <p:nvPr/>
        </p:nvSpPr>
        <p:spPr>
          <a:xfrm>
            <a:off x="7618723" y="2362200"/>
            <a:ext cx="1525277" cy="584776"/>
          </a:xfrm>
          <a:prstGeom prst="rect">
            <a:avLst/>
          </a:prstGeom>
          <a:noFill/>
        </p:spPr>
        <p:txBody>
          <a:bodyPr wrap="none" rtlCol="0">
            <a:spAutoFit/>
          </a:bodyPr>
          <a:lstStyle/>
          <a:p>
            <a:r>
              <a:rPr lang="en-US" sz="1600" dirty="0" smtClean="0">
                <a:latin typeface="+mj-lt"/>
              </a:rPr>
              <a:t>USA Freedom </a:t>
            </a:r>
          </a:p>
          <a:p>
            <a:r>
              <a:rPr lang="en-US" sz="1600" dirty="0" smtClean="0">
                <a:latin typeface="+mj-lt"/>
              </a:rPr>
              <a:t>Act, 2015</a:t>
            </a:r>
            <a:endParaRPr lang="en-US" sz="1600" dirty="0">
              <a:latin typeface="+mj-lt"/>
            </a:endParaRPr>
          </a:p>
        </p:txBody>
      </p:sp>
      <p:sp>
        <p:nvSpPr>
          <p:cNvPr id="36" name="TextBox 35"/>
          <p:cNvSpPr txBox="1"/>
          <p:nvPr/>
        </p:nvSpPr>
        <p:spPr>
          <a:xfrm>
            <a:off x="1003300" y="5058832"/>
            <a:ext cx="2406428" cy="338554"/>
          </a:xfrm>
          <a:prstGeom prst="rect">
            <a:avLst/>
          </a:prstGeom>
          <a:noFill/>
        </p:spPr>
        <p:txBody>
          <a:bodyPr wrap="none" rtlCol="0">
            <a:spAutoFit/>
          </a:bodyPr>
          <a:lstStyle/>
          <a:p>
            <a:r>
              <a:rPr lang="en-US" sz="1600" dirty="0" smtClean="0">
                <a:latin typeface="+mj-lt"/>
              </a:rPr>
              <a:t>Internet Protocol 1974</a:t>
            </a:r>
            <a:endParaRPr lang="en-US" sz="1600" dirty="0">
              <a:latin typeface="+mj-lt"/>
            </a:endParaRPr>
          </a:p>
        </p:txBody>
      </p:sp>
      <p:sp>
        <p:nvSpPr>
          <p:cNvPr id="37" name="TextBox 36"/>
          <p:cNvSpPr txBox="1"/>
          <p:nvPr/>
        </p:nvSpPr>
        <p:spPr>
          <a:xfrm>
            <a:off x="5359400" y="1295400"/>
            <a:ext cx="1441420" cy="338554"/>
          </a:xfrm>
          <a:prstGeom prst="rect">
            <a:avLst/>
          </a:prstGeom>
          <a:noFill/>
        </p:spPr>
        <p:txBody>
          <a:bodyPr wrap="none" rtlCol="0">
            <a:spAutoFit/>
          </a:bodyPr>
          <a:lstStyle/>
          <a:p>
            <a:r>
              <a:rPr lang="en-US" sz="1600" dirty="0" smtClean="0">
                <a:latin typeface="+mj-lt"/>
              </a:rPr>
              <a:t>CALEA, 1994</a:t>
            </a:r>
            <a:endParaRPr lang="en-US" sz="1600" dirty="0">
              <a:latin typeface="+mj-lt"/>
            </a:endParaRPr>
          </a:p>
        </p:txBody>
      </p:sp>
      <p:sp>
        <p:nvSpPr>
          <p:cNvPr id="38" name="TextBox 37"/>
          <p:cNvSpPr txBox="1"/>
          <p:nvPr/>
        </p:nvSpPr>
        <p:spPr>
          <a:xfrm>
            <a:off x="3860800" y="520700"/>
            <a:ext cx="1299855" cy="338554"/>
          </a:xfrm>
          <a:prstGeom prst="rect">
            <a:avLst/>
          </a:prstGeom>
          <a:noFill/>
        </p:spPr>
        <p:txBody>
          <a:bodyPr wrap="none" rtlCol="0">
            <a:spAutoFit/>
          </a:bodyPr>
          <a:lstStyle/>
          <a:p>
            <a:r>
              <a:rPr lang="en-US" sz="1600" dirty="0" smtClean="0">
                <a:latin typeface="+mj-lt"/>
              </a:rPr>
              <a:t>FISA, 1978</a:t>
            </a:r>
            <a:endParaRPr lang="en-US" sz="1600" dirty="0">
              <a:latin typeface="+mj-lt"/>
            </a:endParaRPr>
          </a:p>
        </p:txBody>
      </p:sp>
      <p:sp>
        <p:nvSpPr>
          <p:cNvPr id="39" name="TextBox 38"/>
          <p:cNvSpPr txBox="1"/>
          <p:nvPr/>
        </p:nvSpPr>
        <p:spPr>
          <a:xfrm>
            <a:off x="7137400" y="1625600"/>
            <a:ext cx="1576072" cy="338554"/>
          </a:xfrm>
          <a:prstGeom prst="rect">
            <a:avLst/>
          </a:prstGeom>
          <a:noFill/>
        </p:spPr>
        <p:txBody>
          <a:bodyPr wrap="none" rtlCol="0">
            <a:spAutoFit/>
          </a:bodyPr>
          <a:lstStyle/>
          <a:p>
            <a:r>
              <a:rPr lang="en-US" sz="1600" dirty="0" smtClean="0">
                <a:latin typeface="+mj-lt"/>
              </a:rPr>
              <a:t>FISAAA 2008</a:t>
            </a:r>
            <a:endParaRPr lang="en-US" sz="1600" dirty="0">
              <a:latin typeface="+mj-lt"/>
            </a:endParaRPr>
          </a:p>
        </p:txBody>
      </p:sp>
      <p:sp>
        <p:nvSpPr>
          <p:cNvPr id="40" name="TextBox 39"/>
          <p:cNvSpPr txBox="1"/>
          <p:nvPr/>
        </p:nvSpPr>
        <p:spPr>
          <a:xfrm>
            <a:off x="6159500" y="419100"/>
            <a:ext cx="1998564" cy="338554"/>
          </a:xfrm>
          <a:prstGeom prst="rect">
            <a:avLst/>
          </a:prstGeom>
          <a:noFill/>
        </p:spPr>
        <p:txBody>
          <a:bodyPr wrap="none" rtlCol="0">
            <a:spAutoFit/>
          </a:bodyPr>
          <a:lstStyle/>
          <a:p>
            <a:r>
              <a:rPr lang="en-US" sz="1600" dirty="0" smtClean="0">
                <a:latin typeface="+mj-lt"/>
              </a:rPr>
              <a:t>9/11/2001 Attacks</a:t>
            </a:r>
            <a:endParaRPr lang="en-US" sz="1600" dirty="0">
              <a:latin typeface="+mj-lt"/>
            </a:endParaRPr>
          </a:p>
        </p:txBody>
      </p:sp>
      <p:sp>
        <p:nvSpPr>
          <p:cNvPr id="41" name="TextBox 40"/>
          <p:cNvSpPr txBox="1"/>
          <p:nvPr/>
        </p:nvSpPr>
        <p:spPr>
          <a:xfrm>
            <a:off x="6388100" y="736600"/>
            <a:ext cx="2629846" cy="338554"/>
          </a:xfrm>
          <a:prstGeom prst="rect">
            <a:avLst/>
          </a:prstGeom>
          <a:noFill/>
        </p:spPr>
        <p:txBody>
          <a:bodyPr wrap="none" rtlCol="0">
            <a:spAutoFit/>
          </a:bodyPr>
          <a:lstStyle/>
          <a:p>
            <a:r>
              <a:rPr lang="en-US" sz="1600" dirty="0" smtClean="0">
                <a:latin typeface="+mj-lt"/>
              </a:rPr>
              <a:t>USA PATRIOT Act, 2001</a:t>
            </a:r>
            <a:endParaRPr lang="en-US" sz="1600" dirty="0">
              <a:latin typeface="+mj-lt"/>
            </a:endParaRPr>
          </a:p>
        </p:txBody>
      </p:sp>
      <p:sp>
        <p:nvSpPr>
          <p:cNvPr id="42" name="TextBox 41"/>
          <p:cNvSpPr txBox="1"/>
          <p:nvPr/>
        </p:nvSpPr>
        <p:spPr>
          <a:xfrm>
            <a:off x="2501900" y="1447800"/>
            <a:ext cx="1775246" cy="338554"/>
          </a:xfrm>
          <a:prstGeom prst="rect">
            <a:avLst/>
          </a:prstGeom>
          <a:noFill/>
        </p:spPr>
        <p:txBody>
          <a:bodyPr wrap="none" rtlCol="0">
            <a:spAutoFit/>
          </a:bodyPr>
          <a:lstStyle/>
          <a:p>
            <a:r>
              <a:rPr lang="en-US" sz="1600" dirty="0" smtClean="0">
                <a:latin typeface="+mj-lt"/>
              </a:rPr>
              <a:t>Katz v. US, 1967</a:t>
            </a:r>
            <a:endParaRPr lang="en-US" sz="1600" dirty="0">
              <a:latin typeface="+mj-lt"/>
            </a:endParaRPr>
          </a:p>
        </p:txBody>
      </p:sp>
      <p:sp>
        <p:nvSpPr>
          <p:cNvPr id="44" name="TextBox 43"/>
          <p:cNvSpPr txBox="1"/>
          <p:nvPr/>
        </p:nvSpPr>
        <p:spPr>
          <a:xfrm>
            <a:off x="165100" y="5867400"/>
            <a:ext cx="4219725" cy="338554"/>
          </a:xfrm>
          <a:prstGeom prst="rect">
            <a:avLst/>
          </a:prstGeom>
          <a:noFill/>
        </p:spPr>
        <p:txBody>
          <a:bodyPr wrap="none" rtlCol="0">
            <a:spAutoFit/>
          </a:bodyPr>
          <a:lstStyle/>
          <a:p>
            <a:r>
              <a:rPr lang="en-US" sz="1600" dirty="0" smtClean="0">
                <a:latin typeface="+mj-lt"/>
              </a:rPr>
              <a:t>Circuit Switching Telephony 1876 ~ 2000</a:t>
            </a:r>
            <a:endParaRPr lang="en-US" sz="1600" dirty="0">
              <a:latin typeface="+mj-lt"/>
            </a:endParaRPr>
          </a:p>
        </p:txBody>
      </p:sp>
      <p:sp>
        <p:nvSpPr>
          <p:cNvPr id="45" name="TextBox 44"/>
          <p:cNvSpPr txBox="1"/>
          <p:nvPr/>
        </p:nvSpPr>
        <p:spPr>
          <a:xfrm>
            <a:off x="6184900" y="4737100"/>
            <a:ext cx="1231026" cy="338554"/>
          </a:xfrm>
          <a:prstGeom prst="rect">
            <a:avLst/>
          </a:prstGeom>
          <a:noFill/>
        </p:spPr>
        <p:txBody>
          <a:bodyPr wrap="none" rtlCol="0">
            <a:spAutoFit/>
          </a:bodyPr>
          <a:lstStyle/>
          <a:p>
            <a:r>
              <a:rPr lang="en-US" sz="1600" dirty="0" smtClean="0">
                <a:latin typeface="+mj-lt"/>
              </a:rPr>
              <a:t>VoIP, 1995</a:t>
            </a:r>
            <a:endParaRPr lang="en-US" sz="1600" dirty="0">
              <a:latin typeface="+mj-lt"/>
            </a:endParaRPr>
          </a:p>
        </p:txBody>
      </p:sp>
      <p:sp>
        <p:nvSpPr>
          <p:cNvPr id="46" name="TextBox 45"/>
          <p:cNvSpPr txBox="1"/>
          <p:nvPr/>
        </p:nvSpPr>
        <p:spPr>
          <a:xfrm>
            <a:off x="4089400" y="6096000"/>
            <a:ext cx="4446951" cy="338554"/>
          </a:xfrm>
          <a:prstGeom prst="rect">
            <a:avLst/>
          </a:prstGeom>
          <a:noFill/>
        </p:spPr>
        <p:txBody>
          <a:bodyPr wrap="none" rtlCol="0">
            <a:spAutoFit/>
          </a:bodyPr>
          <a:lstStyle/>
          <a:p>
            <a:r>
              <a:rPr lang="en-US" sz="1600" dirty="0" smtClean="0">
                <a:latin typeface="+mj-lt"/>
              </a:rPr>
              <a:t>Packet Switching Telephony ~1994 - present</a:t>
            </a:r>
            <a:endParaRPr lang="en-US" sz="1600" dirty="0">
              <a:latin typeface="+mj-lt"/>
            </a:endParaRPr>
          </a:p>
        </p:txBody>
      </p:sp>
      <p:sp>
        <p:nvSpPr>
          <p:cNvPr id="47" name="TextBox 46"/>
          <p:cNvSpPr txBox="1"/>
          <p:nvPr/>
        </p:nvSpPr>
        <p:spPr>
          <a:xfrm>
            <a:off x="3462867" y="5101166"/>
            <a:ext cx="1601119" cy="338554"/>
          </a:xfrm>
          <a:prstGeom prst="rect">
            <a:avLst/>
          </a:prstGeom>
          <a:noFill/>
        </p:spPr>
        <p:txBody>
          <a:bodyPr wrap="none" rtlCol="0">
            <a:spAutoFit/>
          </a:bodyPr>
          <a:lstStyle/>
          <a:p>
            <a:r>
              <a:rPr lang="en-US" sz="1600" dirty="0" smtClean="0">
                <a:latin typeface="+mj-lt"/>
              </a:rPr>
              <a:t>First PC, 1975</a:t>
            </a:r>
            <a:endParaRPr lang="en-US" sz="1600" dirty="0">
              <a:latin typeface="+mj-lt"/>
            </a:endParaRPr>
          </a:p>
        </p:txBody>
      </p:sp>
      <p:sp>
        <p:nvSpPr>
          <p:cNvPr id="48" name="TextBox 47"/>
          <p:cNvSpPr txBox="1"/>
          <p:nvPr/>
        </p:nvSpPr>
        <p:spPr>
          <a:xfrm>
            <a:off x="3937000" y="114300"/>
            <a:ext cx="2922595"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dirty="0" smtClean="0">
                <a:solidFill>
                  <a:srgbClr val="FF0000"/>
                </a:solidFill>
                <a:latin typeface="+mj-lt"/>
              </a:rPr>
              <a:t>Public Events and Legislation</a:t>
            </a:r>
          </a:p>
        </p:txBody>
      </p:sp>
      <p:sp>
        <p:nvSpPr>
          <p:cNvPr id="49" name="TextBox 48"/>
          <p:cNvSpPr txBox="1"/>
          <p:nvPr/>
        </p:nvSpPr>
        <p:spPr>
          <a:xfrm>
            <a:off x="3987800" y="6413500"/>
            <a:ext cx="24673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dirty="0" smtClean="0">
                <a:solidFill>
                  <a:srgbClr val="FF0000"/>
                </a:solidFill>
                <a:latin typeface="+mj-lt"/>
              </a:rPr>
              <a:t>Science and Technology</a:t>
            </a:r>
          </a:p>
        </p:txBody>
      </p:sp>
      <p:sp>
        <p:nvSpPr>
          <p:cNvPr id="50" name="TextBox 49"/>
          <p:cNvSpPr txBox="1"/>
          <p:nvPr/>
        </p:nvSpPr>
        <p:spPr>
          <a:xfrm>
            <a:off x="6883400" y="1092200"/>
            <a:ext cx="1709422" cy="584776"/>
          </a:xfrm>
          <a:prstGeom prst="rect">
            <a:avLst/>
          </a:prstGeom>
          <a:noFill/>
        </p:spPr>
        <p:txBody>
          <a:bodyPr wrap="none" rtlCol="0">
            <a:spAutoFit/>
          </a:bodyPr>
          <a:lstStyle/>
          <a:p>
            <a:r>
              <a:rPr lang="en-US" sz="1600" dirty="0" smtClean="0">
                <a:latin typeface="+mj-lt"/>
              </a:rPr>
              <a:t>NYT publishes </a:t>
            </a:r>
          </a:p>
          <a:p>
            <a:r>
              <a:rPr lang="en-US" sz="1600" dirty="0" smtClean="0">
                <a:latin typeface="+mj-lt"/>
              </a:rPr>
              <a:t>NSA TSP, 2005</a:t>
            </a:r>
            <a:endParaRPr lang="en-US" sz="1600" dirty="0">
              <a:latin typeface="+mj-lt"/>
            </a:endParaRPr>
          </a:p>
        </p:txBody>
      </p:sp>
      <p:sp>
        <p:nvSpPr>
          <p:cNvPr id="51" name="TextBox 50"/>
          <p:cNvSpPr txBox="1"/>
          <p:nvPr/>
        </p:nvSpPr>
        <p:spPr>
          <a:xfrm>
            <a:off x="7277100" y="1854200"/>
            <a:ext cx="2146299" cy="584776"/>
          </a:xfrm>
          <a:prstGeom prst="rect">
            <a:avLst/>
          </a:prstGeom>
          <a:noFill/>
        </p:spPr>
        <p:txBody>
          <a:bodyPr wrap="square" rtlCol="0">
            <a:spAutoFit/>
          </a:bodyPr>
          <a:lstStyle/>
          <a:p>
            <a:r>
              <a:rPr lang="en-US" sz="1600" dirty="0" smtClean="0">
                <a:latin typeface="+mj-lt"/>
              </a:rPr>
              <a:t>Snowden Disclosures, 2013</a:t>
            </a:r>
            <a:endParaRPr lang="en-US" sz="1600" dirty="0">
              <a:latin typeface="+mj-lt"/>
            </a:endParaRPr>
          </a:p>
        </p:txBody>
      </p:sp>
      <p:sp>
        <p:nvSpPr>
          <p:cNvPr id="52" name="TextBox 51"/>
          <p:cNvSpPr txBox="1"/>
          <p:nvPr/>
        </p:nvSpPr>
        <p:spPr>
          <a:xfrm>
            <a:off x="2819400" y="2159000"/>
            <a:ext cx="2959865" cy="338554"/>
          </a:xfrm>
          <a:prstGeom prst="rect">
            <a:avLst/>
          </a:prstGeom>
          <a:noFill/>
        </p:spPr>
        <p:txBody>
          <a:bodyPr wrap="none" rtlCol="0">
            <a:spAutoFit/>
          </a:bodyPr>
          <a:lstStyle/>
          <a:p>
            <a:r>
              <a:rPr lang="en-US" sz="1600" dirty="0" smtClean="0">
                <a:latin typeface="+mj-lt"/>
              </a:rPr>
              <a:t>COINTELPRO revealed, 1971</a:t>
            </a:r>
            <a:endParaRPr lang="en-US" sz="1600" dirty="0">
              <a:latin typeface="+mj-lt"/>
            </a:endParaRPr>
          </a:p>
        </p:txBody>
      </p:sp>
      <p:sp>
        <p:nvSpPr>
          <p:cNvPr id="53" name="TextBox 52"/>
          <p:cNvSpPr txBox="1"/>
          <p:nvPr/>
        </p:nvSpPr>
        <p:spPr>
          <a:xfrm>
            <a:off x="3124200" y="2476500"/>
            <a:ext cx="3339376" cy="338554"/>
          </a:xfrm>
          <a:prstGeom prst="rect">
            <a:avLst/>
          </a:prstGeom>
          <a:noFill/>
        </p:spPr>
        <p:txBody>
          <a:bodyPr wrap="none" rtlCol="0">
            <a:spAutoFit/>
          </a:bodyPr>
          <a:lstStyle/>
          <a:p>
            <a:r>
              <a:rPr lang="en-US" sz="1600" dirty="0" smtClean="0">
                <a:latin typeface="+mj-lt"/>
              </a:rPr>
              <a:t>NYT: CIA domestic abuses. 1974</a:t>
            </a:r>
            <a:endParaRPr lang="en-US" sz="1600" dirty="0">
              <a:latin typeface="+mj-lt"/>
            </a:endParaRPr>
          </a:p>
        </p:txBody>
      </p:sp>
      <p:sp>
        <p:nvSpPr>
          <p:cNvPr id="54" name="TextBox 53"/>
          <p:cNvSpPr txBox="1"/>
          <p:nvPr/>
        </p:nvSpPr>
        <p:spPr>
          <a:xfrm>
            <a:off x="3577166" y="4682066"/>
            <a:ext cx="2493433" cy="338554"/>
          </a:xfrm>
          <a:prstGeom prst="rect">
            <a:avLst/>
          </a:prstGeom>
          <a:noFill/>
        </p:spPr>
        <p:txBody>
          <a:bodyPr wrap="square" rtlCol="0">
            <a:spAutoFit/>
          </a:bodyPr>
          <a:lstStyle/>
          <a:p>
            <a:r>
              <a:rPr lang="en-US" sz="1600" dirty="0" smtClean="0">
                <a:latin typeface="+mj-lt"/>
              </a:rPr>
              <a:t>Public Key Crypto, 1976</a:t>
            </a:r>
            <a:endParaRPr lang="en-US" sz="1600" dirty="0">
              <a:latin typeface="+mj-lt"/>
            </a:endParaRPr>
          </a:p>
        </p:txBody>
      </p:sp>
      <p:sp>
        <p:nvSpPr>
          <p:cNvPr id="55" name="TextBox 54"/>
          <p:cNvSpPr txBox="1"/>
          <p:nvPr/>
        </p:nvSpPr>
        <p:spPr>
          <a:xfrm>
            <a:off x="131234" y="4669366"/>
            <a:ext cx="2785939" cy="338554"/>
          </a:xfrm>
          <a:prstGeom prst="rect">
            <a:avLst/>
          </a:prstGeom>
          <a:noFill/>
        </p:spPr>
        <p:txBody>
          <a:bodyPr wrap="none" rtlCol="0">
            <a:spAutoFit/>
          </a:bodyPr>
          <a:lstStyle/>
          <a:p>
            <a:r>
              <a:rPr lang="en-US" sz="1600" dirty="0" smtClean="0">
                <a:latin typeface="+mj-lt"/>
              </a:rPr>
              <a:t>First ARPANET node, 1969</a:t>
            </a:r>
            <a:endParaRPr lang="en-US" sz="1600" dirty="0">
              <a:latin typeface="+mj-lt"/>
            </a:endParaRPr>
          </a:p>
        </p:txBody>
      </p:sp>
      <p:sp>
        <p:nvSpPr>
          <p:cNvPr id="56" name="TextBox 55"/>
          <p:cNvSpPr txBox="1"/>
          <p:nvPr/>
        </p:nvSpPr>
        <p:spPr>
          <a:xfrm>
            <a:off x="4207933" y="4068233"/>
            <a:ext cx="1485202" cy="338554"/>
          </a:xfrm>
          <a:prstGeom prst="rect">
            <a:avLst/>
          </a:prstGeom>
          <a:noFill/>
        </p:spPr>
        <p:txBody>
          <a:bodyPr wrap="none" rtlCol="0">
            <a:spAutoFit/>
          </a:bodyPr>
          <a:lstStyle/>
          <a:p>
            <a:r>
              <a:rPr lang="en-US" sz="1600" dirty="0" smtClean="0">
                <a:latin typeface="+mj-lt"/>
              </a:rPr>
              <a:t>IBM PC, 1982</a:t>
            </a:r>
            <a:endParaRPr lang="en-US" sz="1600" dirty="0">
              <a:latin typeface="+mj-lt"/>
            </a:endParaRPr>
          </a:p>
        </p:txBody>
      </p:sp>
      <p:sp>
        <p:nvSpPr>
          <p:cNvPr id="57" name="TextBox 56"/>
          <p:cNvSpPr txBox="1"/>
          <p:nvPr/>
        </p:nvSpPr>
        <p:spPr>
          <a:xfrm>
            <a:off x="160873" y="4089400"/>
            <a:ext cx="2262859" cy="584776"/>
          </a:xfrm>
          <a:prstGeom prst="rect">
            <a:avLst/>
          </a:prstGeom>
          <a:noFill/>
        </p:spPr>
        <p:txBody>
          <a:bodyPr wrap="none" rtlCol="0">
            <a:spAutoFit/>
          </a:bodyPr>
          <a:lstStyle/>
          <a:p>
            <a:r>
              <a:rPr lang="en-US" sz="1600" dirty="0" smtClean="0">
                <a:latin typeface="+mj-lt"/>
              </a:rPr>
              <a:t>Shannon, Information </a:t>
            </a:r>
          </a:p>
          <a:p>
            <a:r>
              <a:rPr lang="en-US" sz="1600" dirty="0" smtClean="0">
                <a:latin typeface="+mj-lt"/>
              </a:rPr>
              <a:t>Theory paper, 1948</a:t>
            </a:r>
            <a:endParaRPr lang="en-US" sz="1600" dirty="0">
              <a:latin typeface="+mj-lt"/>
            </a:endParaRPr>
          </a:p>
        </p:txBody>
      </p:sp>
      <p:sp>
        <p:nvSpPr>
          <p:cNvPr id="58" name="TextBox 57"/>
          <p:cNvSpPr txBox="1"/>
          <p:nvPr/>
        </p:nvSpPr>
        <p:spPr>
          <a:xfrm>
            <a:off x="3738033" y="4368800"/>
            <a:ext cx="1482397" cy="338554"/>
          </a:xfrm>
          <a:prstGeom prst="rect">
            <a:avLst/>
          </a:prstGeom>
          <a:noFill/>
        </p:spPr>
        <p:txBody>
          <a:bodyPr wrap="none" rtlCol="0">
            <a:spAutoFit/>
          </a:bodyPr>
          <a:lstStyle/>
          <a:p>
            <a:r>
              <a:rPr lang="en-US" sz="1600" dirty="0" smtClean="0">
                <a:latin typeface="+mj-lt"/>
              </a:rPr>
              <a:t>Apple I, 1977</a:t>
            </a:r>
            <a:endParaRPr lang="en-US" sz="1600" dirty="0">
              <a:latin typeface="+mj-lt"/>
            </a:endParaRPr>
          </a:p>
        </p:txBody>
      </p:sp>
      <p:sp>
        <p:nvSpPr>
          <p:cNvPr id="59" name="TextBox 58"/>
          <p:cNvSpPr txBox="1"/>
          <p:nvPr/>
        </p:nvSpPr>
        <p:spPr>
          <a:xfrm>
            <a:off x="5706533" y="5194300"/>
            <a:ext cx="2627342" cy="338554"/>
          </a:xfrm>
          <a:prstGeom prst="rect">
            <a:avLst/>
          </a:prstGeom>
          <a:noFill/>
        </p:spPr>
        <p:txBody>
          <a:bodyPr wrap="none" rtlCol="0">
            <a:spAutoFit/>
          </a:bodyPr>
          <a:lstStyle/>
          <a:p>
            <a:r>
              <a:rPr lang="en-US" sz="1600" dirty="0" smtClean="0">
                <a:latin typeface="+mj-lt"/>
              </a:rPr>
              <a:t>Rise of cellphones, 1990’s</a:t>
            </a:r>
            <a:endParaRPr lang="en-US" sz="1600" dirty="0">
              <a:latin typeface="+mj-lt"/>
            </a:endParaRPr>
          </a:p>
        </p:txBody>
      </p:sp>
      <p:sp>
        <p:nvSpPr>
          <p:cNvPr id="60" name="TextBox 59"/>
          <p:cNvSpPr txBox="1"/>
          <p:nvPr/>
        </p:nvSpPr>
        <p:spPr>
          <a:xfrm>
            <a:off x="6769100" y="4131733"/>
            <a:ext cx="1841500" cy="338554"/>
          </a:xfrm>
          <a:prstGeom prst="rect">
            <a:avLst/>
          </a:prstGeom>
          <a:noFill/>
        </p:spPr>
        <p:txBody>
          <a:bodyPr wrap="square" rtlCol="0">
            <a:spAutoFit/>
          </a:bodyPr>
          <a:lstStyle/>
          <a:p>
            <a:r>
              <a:rPr lang="en-US" sz="1600" dirty="0" smtClean="0">
                <a:latin typeface="+mj-lt"/>
              </a:rPr>
              <a:t>iPhone 2007</a:t>
            </a:r>
            <a:endParaRPr lang="en-US" sz="1600" dirty="0">
              <a:latin typeface="+mj-lt"/>
            </a:endParaRPr>
          </a:p>
        </p:txBody>
      </p:sp>
      <p:sp>
        <p:nvSpPr>
          <p:cNvPr id="61" name="TextBox 60"/>
          <p:cNvSpPr txBox="1"/>
          <p:nvPr/>
        </p:nvSpPr>
        <p:spPr>
          <a:xfrm>
            <a:off x="6451601" y="4453466"/>
            <a:ext cx="1841500" cy="338554"/>
          </a:xfrm>
          <a:prstGeom prst="rect">
            <a:avLst/>
          </a:prstGeom>
          <a:noFill/>
        </p:spPr>
        <p:txBody>
          <a:bodyPr wrap="square" rtlCol="0">
            <a:spAutoFit/>
          </a:bodyPr>
          <a:lstStyle/>
          <a:p>
            <a:r>
              <a:rPr lang="en-US" sz="1600" dirty="0" smtClean="0">
                <a:latin typeface="+mj-lt"/>
              </a:rPr>
              <a:t>BlackBerry, 1996</a:t>
            </a:r>
            <a:endParaRPr lang="en-US" sz="1600" dirty="0">
              <a:latin typeface="+mj-lt"/>
            </a:endParaRPr>
          </a:p>
        </p:txBody>
      </p:sp>
      <p:cxnSp>
        <p:nvCxnSpPr>
          <p:cNvPr id="64" name="Straight Arrow Connector 63"/>
          <p:cNvCxnSpPr>
            <a:stCxn id="42" idx="1"/>
          </p:cNvCxnSpPr>
          <p:nvPr/>
        </p:nvCxnSpPr>
        <p:spPr bwMode="auto">
          <a:xfrm flipH="1">
            <a:off x="2319867" y="1617077"/>
            <a:ext cx="182033" cy="1684923"/>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Straight Arrow Connector 65"/>
          <p:cNvCxnSpPr>
            <a:stCxn id="26" idx="1"/>
          </p:cNvCxnSpPr>
          <p:nvPr/>
        </p:nvCxnSpPr>
        <p:spPr bwMode="auto">
          <a:xfrm flipH="1">
            <a:off x="2476500" y="1947277"/>
            <a:ext cx="38100" cy="1354723"/>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 name="Straight Arrow Connector 67"/>
          <p:cNvCxnSpPr>
            <a:stCxn id="52" idx="1"/>
          </p:cNvCxnSpPr>
          <p:nvPr/>
        </p:nvCxnSpPr>
        <p:spPr bwMode="auto">
          <a:xfrm>
            <a:off x="2819400" y="2328277"/>
            <a:ext cx="25400" cy="961023"/>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Straight Arrow Connector 69"/>
          <p:cNvCxnSpPr>
            <a:stCxn id="53" idx="1"/>
          </p:cNvCxnSpPr>
          <p:nvPr/>
        </p:nvCxnSpPr>
        <p:spPr bwMode="auto">
          <a:xfrm>
            <a:off x="3124200" y="2645777"/>
            <a:ext cx="16933" cy="64775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Arrow Connector 71"/>
          <p:cNvCxnSpPr>
            <a:stCxn id="29" idx="1"/>
          </p:cNvCxnSpPr>
          <p:nvPr/>
        </p:nvCxnSpPr>
        <p:spPr bwMode="auto">
          <a:xfrm>
            <a:off x="3263900" y="2912477"/>
            <a:ext cx="38100" cy="376823"/>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6" name="Straight Arrow Connector 75"/>
          <p:cNvCxnSpPr>
            <a:stCxn id="38" idx="1"/>
          </p:cNvCxnSpPr>
          <p:nvPr/>
        </p:nvCxnSpPr>
        <p:spPr bwMode="auto">
          <a:xfrm flipH="1">
            <a:off x="3606800" y="689977"/>
            <a:ext cx="254000" cy="260355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Arrow Connector 77"/>
          <p:cNvCxnSpPr>
            <a:stCxn id="30" idx="1"/>
          </p:cNvCxnSpPr>
          <p:nvPr/>
        </p:nvCxnSpPr>
        <p:spPr bwMode="auto">
          <a:xfrm flipH="1">
            <a:off x="4512733" y="1045577"/>
            <a:ext cx="8467" cy="223949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0" name="Straight Arrow Connector 79"/>
          <p:cNvCxnSpPr>
            <a:stCxn id="37" idx="1"/>
          </p:cNvCxnSpPr>
          <p:nvPr/>
        </p:nvCxnSpPr>
        <p:spPr bwMode="auto">
          <a:xfrm>
            <a:off x="5359400" y="1464677"/>
            <a:ext cx="16933" cy="182039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Straight Arrow Connector 81"/>
          <p:cNvCxnSpPr>
            <a:stCxn id="40" idx="1"/>
          </p:cNvCxnSpPr>
          <p:nvPr/>
        </p:nvCxnSpPr>
        <p:spPr bwMode="auto">
          <a:xfrm>
            <a:off x="6159500" y="588377"/>
            <a:ext cx="4233" cy="269669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4" name="Straight Arrow Connector 83"/>
          <p:cNvCxnSpPr>
            <a:stCxn id="41" idx="1"/>
          </p:cNvCxnSpPr>
          <p:nvPr/>
        </p:nvCxnSpPr>
        <p:spPr bwMode="auto">
          <a:xfrm flipH="1">
            <a:off x="6248400" y="905877"/>
            <a:ext cx="139700" cy="2370723"/>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 name="Straight Arrow Connector 85"/>
          <p:cNvCxnSpPr>
            <a:stCxn id="50" idx="1"/>
          </p:cNvCxnSpPr>
          <p:nvPr/>
        </p:nvCxnSpPr>
        <p:spPr bwMode="auto">
          <a:xfrm flipH="1">
            <a:off x="6578600" y="1384588"/>
            <a:ext cx="304800" cy="190894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 name="Straight Arrow Connector 87"/>
          <p:cNvCxnSpPr>
            <a:stCxn id="39" idx="1"/>
          </p:cNvCxnSpPr>
          <p:nvPr/>
        </p:nvCxnSpPr>
        <p:spPr bwMode="auto">
          <a:xfrm flipH="1">
            <a:off x="6951134" y="1794877"/>
            <a:ext cx="186266" cy="146479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0" name="Straight Arrow Connector 89"/>
          <p:cNvCxnSpPr>
            <a:stCxn id="51" idx="1"/>
          </p:cNvCxnSpPr>
          <p:nvPr/>
        </p:nvCxnSpPr>
        <p:spPr bwMode="auto">
          <a:xfrm>
            <a:off x="7277100" y="2146588"/>
            <a:ext cx="275167" cy="114694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2" name="Straight Arrow Connector 91"/>
          <p:cNvCxnSpPr>
            <a:stCxn id="31" idx="1"/>
          </p:cNvCxnSpPr>
          <p:nvPr/>
        </p:nvCxnSpPr>
        <p:spPr bwMode="auto">
          <a:xfrm>
            <a:off x="7618723" y="2654588"/>
            <a:ext cx="119810" cy="63894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5" name="Straight Arrow Connector 94"/>
          <p:cNvCxnSpPr/>
          <p:nvPr/>
        </p:nvCxnSpPr>
        <p:spPr bwMode="auto">
          <a:xfrm>
            <a:off x="1642533" y="3107266"/>
            <a:ext cx="1066800" cy="8467"/>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p:cNvCxnSpPr>
            <a:stCxn id="24" idx="1"/>
          </p:cNvCxnSpPr>
          <p:nvPr/>
        </p:nvCxnSpPr>
        <p:spPr bwMode="auto">
          <a:xfrm>
            <a:off x="1638300" y="1299577"/>
            <a:ext cx="266700" cy="181615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Arrow Connector 98"/>
          <p:cNvCxnSpPr>
            <a:stCxn id="14" idx="1"/>
          </p:cNvCxnSpPr>
          <p:nvPr/>
        </p:nvCxnSpPr>
        <p:spPr bwMode="auto">
          <a:xfrm>
            <a:off x="139700" y="3384550"/>
            <a:ext cx="4821767" cy="2117"/>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Arrow Connector 100"/>
          <p:cNvCxnSpPr>
            <a:stCxn id="27" idx="1"/>
          </p:cNvCxnSpPr>
          <p:nvPr/>
        </p:nvCxnSpPr>
        <p:spPr bwMode="auto">
          <a:xfrm>
            <a:off x="317500" y="702677"/>
            <a:ext cx="427567" cy="2675523"/>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3" name="Straight Arrow Connector 102"/>
          <p:cNvCxnSpPr/>
          <p:nvPr/>
        </p:nvCxnSpPr>
        <p:spPr bwMode="auto">
          <a:xfrm flipV="1">
            <a:off x="1092200" y="2963333"/>
            <a:ext cx="1921933" cy="16933"/>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5" name="Straight Arrow Connector 104"/>
          <p:cNvCxnSpPr>
            <a:stCxn id="28" idx="1"/>
          </p:cNvCxnSpPr>
          <p:nvPr/>
        </p:nvCxnSpPr>
        <p:spPr bwMode="auto">
          <a:xfrm>
            <a:off x="952500" y="982077"/>
            <a:ext cx="427567" cy="199819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Straight Arrow Connector 106"/>
          <p:cNvCxnSpPr>
            <a:stCxn id="57" idx="1"/>
          </p:cNvCxnSpPr>
          <p:nvPr/>
        </p:nvCxnSpPr>
        <p:spPr bwMode="auto">
          <a:xfrm flipV="1">
            <a:off x="160873" y="3496733"/>
            <a:ext cx="84660" cy="88505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 name="Straight Arrow Connector 111"/>
          <p:cNvCxnSpPr>
            <a:stCxn id="55" idx="3"/>
          </p:cNvCxnSpPr>
          <p:nvPr/>
        </p:nvCxnSpPr>
        <p:spPr bwMode="auto">
          <a:xfrm flipH="1" flipV="1">
            <a:off x="2565400" y="3462867"/>
            <a:ext cx="351773" cy="137577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7" name="Straight Arrow Connector 116"/>
          <p:cNvCxnSpPr>
            <a:stCxn id="54" idx="1"/>
          </p:cNvCxnSpPr>
          <p:nvPr/>
        </p:nvCxnSpPr>
        <p:spPr bwMode="auto">
          <a:xfrm flipH="1" flipV="1">
            <a:off x="3352800" y="3471333"/>
            <a:ext cx="224366" cy="138001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9" name="Straight Arrow Connector 118"/>
          <p:cNvCxnSpPr>
            <a:stCxn id="47" idx="1"/>
          </p:cNvCxnSpPr>
          <p:nvPr/>
        </p:nvCxnSpPr>
        <p:spPr bwMode="auto">
          <a:xfrm flipH="1" flipV="1">
            <a:off x="3234267" y="3462867"/>
            <a:ext cx="228600" cy="180757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5" name="Straight Arrow Connector 124"/>
          <p:cNvCxnSpPr>
            <a:stCxn id="58" idx="1"/>
          </p:cNvCxnSpPr>
          <p:nvPr/>
        </p:nvCxnSpPr>
        <p:spPr bwMode="auto">
          <a:xfrm flipH="1" flipV="1">
            <a:off x="3471333" y="3445933"/>
            <a:ext cx="266700" cy="109214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7" name="Straight Arrow Connector 126"/>
          <p:cNvCxnSpPr>
            <a:stCxn id="56" idx="1"/>
          </p:cNvCxnSpPr>
          <p:nvPr/>
        </p:nvCxnSpPr>
        <p:spPr bwMode="auto">
          <a:xfrm flipH="1" flipV="1">
            <a:off x="4106333" y="3471333"/>
            <a:ext cx="101600" cy="766177"/>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8" name="TextBox 127"/>
          <p:cNvSpPr txBox="1"/>
          <p:nvPr/>
        </p:nvSpPr>
        <p:spPr>
          <a:xfrm>
            <a:off x="5283201" y="5812365"/>
            <a:ext cx="2016297" cy="338554"/>
          </a:xfrm>
          <a:prstGeom prst="rect">
            <a:avLst/>
          </a:prstGeom>
          <a:noFill/>
        </p:spPr>
        <p:txBody>
          <a:bodyPr wrap="none" rtlCol="0">
            <a:spAutoFit/>
          </a:bodyPr>
          <a:lstStyle/>
          <a:p>
            <a:r>
              <a:rPr lang="en-US" sz="1600" dirty="0" smtClean="0">
                <a:latin typeface="+mj-lt"/>
              </a:rPr>
              <a:t>WWW CERN, 1989</a:t>
            </a:r>
            <a:endParaRPr lang="en-US" sz="1600" dirty="0">
              <a:latin typeface="+mj-lt"/>
            </a:endParaRPr>
          </a:p>
        </p:txBody>
      </p:sp>
      <p:sp>
        <p:nvSpPr>
          <p:cNvPr id="129" name="TextBox 128"/>
          <p:cNvSpPr txBox="1"/>
          <p:nvPr/>
        </p:nvSpPr>
        <p:spPr>
          <a:xfrm>
            <a:off x="5537200" y="5482165"/>
            <a:ext cx="2860078" cy="338554"/>
          </a:xfrm>
          <a:prstGeom prst="rect">
            <a:avLst/>
          </a:prstGeom>
          <a:noFill/>
        </p:spPr>
        <p:txBody>
          <a:bodyPr wrap="none" rtlCol="0">
            <a:spAutoFit/>
          </a:bodyPr>
          <a:lstStyle/>
          <a:p>
            <a:r>
              <a:rPr lang="en-US" sz="1600" dirty="0" smtClean="0">
                <a:latin typeface="+mj-lt"/>
              </a:rPr>
              <a:t>NCSA Mosaic Browser 1993</a:t>
            </a:r>
            <a:endParaRPr lang="en-US" sz="1600" dirty="0">
              <a:latin typeface="+mj-lt"/>
            </a:endParaRPr>
          </a:p>
        </p:txBody>
      </p:sp>
      <p:sp>
        <p:nvSpPr>
          <p:cNvPr id="130" name="TextBox 129"/>
          <p:cNvSpPr txBox="1"/>
          <p:nvPr/>
        </p:nvSpPr>
        <p:spPr>
          <a:xfrm>
            <a:off x="5994400" y="4991098"/>
            <a:ext cx="2598187" cy="338554"/>
          </a:xfrm>
          <a:prstGeom prst="rect">
            <a:avLst/>
          </a:prstGeom>
          <a:noFill/>
        </p:spPr>
        <p:txBody>
          <a:bodyPr wrap="none" rtlCol="0">
            <a:spAutoFit/>
          </a:bodyPr>
          <a:lstStyle/>
          <a:p>
            <a:r>
              <a:rPr lang="en-US" sz="1600" dirty="0" smtClean="0">
                <a:latin typeface="+mj-lt"/>
              </a:rPr>
              <a:t>Internet Commerce 1994</a:t>
            </a:r>
            <a:endParaRPr lang="en-US" sz="1600" dirty="0">
              <a:latin typeface="+mj-lt"/>
            </a:endParaRPr>
          </a:p>
        </p:txBody>
      </p:sp>
      <p:cxnSp>
        <p:nvCxnSpPr>
          <p:cNvPr id="137" name="Straight Arrow Connector 136"/>
          <p:cNvCxnSpPr>
            <a:stCxn id="128" idx="1"/>
          </p:cNvCxnSpPr>
          <p:nvPr/>
        </p:nvCxnSpPr>
        <p:spPr bwMode="auto">
          <a:xfrm flipH="1" flipV="1">
            <a:off x="4817533" y="3471333"/>
            <a:ext cx="465668" cy="251030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9" name="Straight Arrow Connector 138"/>
          <p:cNvCxnSpPr>
            <a:stCxn id="129" idx="1"/>
          </p:cNvCxnSpPr>
          <p:nvPr/>
        </p:nvCxnSpPr>
        <p:spPr bwMode="auto">
          <a:xfrm flipH="1" flipV="1">
            <a:off x="5308600" y="3479800"/>
            <a:ext cx="228600" cy="217164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1" name="Straight Arrow Connector 140"/>
          <p:cNvCxnSpPr/>
          <p:nvPr/>
        </p:nvCxnSpPr>
        <p:spPr bwMode="auto">
          <a:xfrm>
            <a:off x="4995333" y="3369733"/>
            <a:ext cx="1016000" cy="8467"/>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3" name="Straight Arrow Connector 142"/>
          <p:cNvCxnSpPr>
            <a:stCxn id="59" idx="1"/>
          </p:cNvCxnSpPr>
          <p:nvPr/>
        </p:nvCxnSpPr>
        <p:spPr bwMode="auto">
          <a:xfrm flipH="1" flipV="1">
            <a:off x="5537200" y="3386667"/>
            <a:ext cx="169333" cy="197691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5" name="Straight Arrow Connector 144"/>
          <p:cNvCxnSpPr>
            <a:stCxn id="130" idx="1"/>
          </p:cNvCxnSpPr>
          <p:nvPr/>
        </p:nvCxnSpPr>
        <p:spPr bwMode="auto">
          <a:xfrm flipH="1" flipV="1">
            <a:off x="5444067" y="3462867"/>
            <a:ext cx="550333" cy="1697508"/>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7" name="Straight Arrow Connector 146"/>
          <p:cNvCxnSpPr>
            <a:stCxn id="45" idx="1"/>
          </p:cNvCxnSpPr>
          <p:nvPr/>
        </p:nvCxnSpPr>
        <p:spPr bwMode="auto">
          <a:xfrm flipH="1" flipV="1">
            <a:off x="5613400" y="3479800"/>
            <a:ext cx="571500" cy="1426577"/>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9" name="Straight Arrow Connector 148"/>
          <p:cNvCxnSpPr>
            <a:stCxn id="61" idx="1"/>
          </p:cNvCxnSpPr>
          <p:nvPr/>
        </p:nvCxnSpPr>
        <p:spPr bwMode="auto">
          <a:xfrm flipH="1" flipV="1">
            <a:off x="5723467" y="3479800"/>
            <a:ext cx="728134" cy="1142943"/>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1" name="Straight Arrow Connector 150"/>
          <p:cNvCxnSpPr>
            <a:stCxn id="60" idx="1"/>
          </p:cNvCxnSpPr>
          <p:nvPr/>
        </p:nvCxnSpPr>
        <p:spPr bwMode="auto">
          <a:xfrm flipH="1" flipV="1">
            <a:off x="6739467" y="3471333"/>
            <a:ext cx="29633" cy="829677"/>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182390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33" y="465667"/>
            <a:ext cx="8771468" cy="601133"/>
          </a:xfrm>
        </p:spPr>
        <p:txBody>
          <a:bodyPr/>
          <a:lstStyle/>
          <a:p>
            <a:r>
              <a:rPr lang="en-US" dirty="0" smtClean="0"/>
              <a:t>What does a President need to know about crypto?</a:t>
            </a:r>
            <a:endParaRPr lang="en-US" dirty="0"/>
          </a:p>
        </p:txBody>
      </p:sp>
      <p:sp>
        <p:nvSpPr>
          <p:cNvPr id="3" name="Content Placeholder 2"/>
          <p:cNvSpPr>
            <a:spLocks noGrp="1"/>
          </p:cNvSpPr>
          <p:nvPr>
            <p:ph idx="1"/>
          </p:nvPr>
        </p:nvSpPr>
        <p:spPr>
          <a:xfrm>
            <a:off x="283633" y="1468964"/>
            <a:ext cx="8403167" cy="4830235"/>
          </a:xfrm>
        </p:spPr>
        <p:txBody>
          <a:bodyPr/>
          <a:lstStyle/>
          <a:p>
            <a:pPr marL="0" indent="0">
              <a:lnSpc>
                <a:spcPct val="90000"/>
              </a:lnSpc>
              <a:buNone/>
            </a:pPr>
            <a:r>
              <a:rPr lang="en-US" sz="2000" dirty="0"/>
              <a:t>What cryptography can provide (not always all of these)</a:t>
            </a:r>
          </a:p>
          <a:p>
            <a:pPr>
              <a:lnSpc>
                <a:spcPct val="90000"/>
              </a:lnSpc>
            </a:pPr>
            <a:r>
              <a:rPr lang="en-US" sz="2000" dirty="0"/>
              <a:t>Confidentiality – conceal “data in transit” or “data at rest” from eavesdroppers</a:t>
            </a:r>
          </a:p>
          <a:p>
            <a:pPr>
              <a:lnSpc>
                <a:spcPct val="90000"/>
              </a:lnSpc>
            </a:pPr>
            <a:r>
              <a:rPr lang="en-US" sz="2000" dirty="0"/>
              <a:t>Integrity – assure that the data received hasn’t been modified</a:t>
            </a:r>
          </a:p>
          <a:p>
            <a:pPr>
              <a:lnSpc>
                <a:spcPct val="90000"/>
              </a:lnSpc>
            </a:pPr>
            <a:r>
              <a:rPr lang="en-US" sz="2000" dirty="0"/>
              <a:t>Authenticity – assure that the data came from a known </a:t>
            </a:r>
            <a:r>
              <a:rPr lang="en-US" sz="2000" dirty="0" smtClean="0"/>
              <a:t>sender</a:t>
            </a:r>
          </a:p>
          <a:p>
            <a:pPr>
              <a:lnSpc>
                <a:spcPct val="90000"/>
              </a:lnSpc>
            </a:pPr>
            <a:endParaRPr lang="en-US" sz="2000" dirty="0"/>
          </a:p>
          <a:p>
            <a:pPr marL="0" indent="0">
              <a:lnSpc>
                <a:spcPct val="90000"/>
              </a:lnSpc>
              <a:buNone/>
            </a:pPr>
            <a:r>
              <a:rPr lang="en-US" sz="2000" dirty="0" smtClean="0"/>
              <a:t>But:</a:t>
            </a:r>
          </a:p>
          <a:p>
            <a:pPr>
              <a:lnSpc>
                <a:spcPct val="90000"/>
              </a:lnSpc>
            </a:pPr>
            <a:r>
              <a:rPr lang="en-US" sz="2000" dirty="0" smtClean="0"/>
              <a:t>Although it’s useful, it’s also tricky to get right</a:t>
            </a:r>
          </a:p>
          <a:p>
            <a:pPr lvl="1">
              <a:lnSpc>
                <a:spcPct val="90000"/>
              </a:lnSpc>
            </a:pPr>
            <a:r>
              <a:rPr lang="en-US" sz="2000" dirty="0" smtClean="0"/>
              <a:t>Managing keys is particularly difficult</a:t>
            </a:r>
          </a:p>
          <a:p>
            <a:pPr>
              <a:lnSpc>
                <a:spcPct val="90000"/>
              </a:lnSpc>
            </a:pPr>
            <a:r>
              <a:rPr lang="en-US" sz="2000" dirty="0" smtClean="0"/>
              <a:t>It’s important to understand what you are relying on</a:t>
            </a:r>
          </a:p>
          <a:p>
            <a:pPr>
              <a:lnSpc>
                <a:spcPct val="90000"/>
              </a:lnSpc>
            </a:pPr>
            <a:r>
              <a:rPr lang="en-US" sz="2000" dirty="0" smtClean="0"/>
              <a:t>It has been classed as a </a:t>
            </a:r>
            <a:r>
              <a:rPr lang="en-US" sz="2000" dirty="0" err="1" smtClean="0"/>
              <a:t>munition</a:t>
            </a:r>
            <a:r>
              <a:rPr lang="en-US" sz="2000" dirty="0" smtClean="0"/>
              <a:t> (and therefore subjected to export controls) because it can blow up in your face:</a:t>
            </a:r>
          </a:p>
          <a:p>
            <a:pPr lvl="1">
              <a:lnSpc>
                <a:spcPct val="90000"/>
              </a:lnSpc>
            </a:pPr>
            <a:r>
              <a:rPr lang="en-US" sz="2000" dirty="0" smtClean="0"/>
              <a:t>if you lose the key</a:t>
            </a:r>
          </a:p>
          <a:p>
            <a:pPr lvl="1">
              <a:lnSpc>
                <a:spcPct val="90000"/>
              </a:lnSpc>
            </a:pPr>
            <a:r>
              <a:rPr lang="en-US" sz="2000" dirty="0" smtClean="0"/>
              <a:t>if you depend on it, and it’s broken</a:t>
            </a:r>
          </a:p>
          <a:p>
            <a:pPr marL="914400" lvl="2"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9267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9400"/>
            <a:ext cx="7772400" cy="1143000"/>
          </a:xfrm>
        </p:spPr>
        <p:txBody>
          <a:bodyPr/>
          <a:lstStyle/>
          <a:p>
            <a:r>
              <a:rPr lang="en-US" dirty="0" smtClean="0"/>
              <a:t>Terminology</a:t>
            </a:r>
            <a:endParaRPr lang="en-US" dirty="0"/>
          </a:p>
        </p:txBody>
      </p:sp>
      <p:sp>
        <p:nvSpPr>
          <p:cNvPr id="3" name="Content Placeholder 2"/>
          <p:cNvSpPr>
            <a:spLocks noGrp="1"/>
          </p:cNvSpPr>
          <p:nvPr>
            <p:ph idx="1"/>
          </p:nvPr>
        </p:nvSpPr>
        <p:spPr>
          <a:xfrm>
            <a:off x="647700" y="1625600"/>
            <a:ext cx="8001000" cy="4114800"/>
          </a:xfrm>
        </p:spPr>
        <p:txBody>
          <a:bodyPr/>
          <a:lstStyle/>
          <a:p>
            <a:r>
              <a:rPr lang="en-US" sz="2000" b="1" dirty="0" smtClean="0"/>
              <a:t>Cryptography</a:t>
            </a:r>
            <a:r>
              <a:rPr lang="en-US" sz="2000" dirty="0" smtClean="0"/>
              <a:t> </a:t>
            </a:r>
            <a:r>
              <a:rPr lang="en-US" sz="2000" dirty="0"/>
              <a:t>– science of secret writing</a:t>
            </a:r>
          </a:p>
          <a:p>
            <a:pPr lvl="1"/>
            <a:r>
              <a:rPr lang="en-US" sz="2000" b="1" dirty="0"/>
              <a:t>Cipher </a:t>
            </a:r>
            <a:r>
              <a:rPr lang="en-US" sz="2000" dirty="0"/>
              <a:t>(or </a:t>
            </a:r>
            <a:r>
              <a:rPr lang="en-US" sz="2000" b="1" dirty="0" err="1"/>
              <a:t>cryptoalgorithm</a:t>
            </a:r>
            <a:r>
              <a:rPr lang="en-US" sz="2000" dirty="0"/>
              <a:t>): secret method of writing that transforms </a:t>
            </a:r>
            <a:r>
              <a:rPr lang="en-US" sz="2000" b="1" dirty="0"/>
              <a:t>Plaintext</a:t>
            </a:r>
            <a:r>
              <a:rPr lang="en-US" sz="2000" dirty="0"/>
              <a:t> (= unencrypted) into </a:t>
            </a:r>
            <a:r>
              <a:rPr lang="en-US" sz="2000" b="1" dirty="0" err="1"/>
              <a:t>Ciphertext</a:t>
            </a:r>
            <a:r>
              <a:rPr lang="en-US" sz="2000" dirty="0"/>
              <a:t> (= encrypted) under control of a </a:t>
            </a:r>
            <a:r>
              <a:rPr lang="en-US" sz="2000" b="1" dirty="0" smtClean="0"/>
              <a:t>Key</a:t>
            </a:r>
          </a:p>
          <a:p>
            <a:pPr lvl="1"/>
            <a:endParaRPr lang="en-US" sz="2000" b="1" dirty="0"/>
          </a:p>
          <a:p>
            <a:r>
              <a:rPr lang="en-US" sz="2000" b="1" dirty="0"/>
              <a:t>Cryptanalysis</a:t>
            </a:r>
            <a:r>
              <a:rPr lang="en-US" sz="2000" dirty="0"/>
              <a:t> – science and study of breaking ciphers – trying to retrieve the plaintext from the </a:t>
            </a:r>
            <a:r>
              <a:rPr lang="en-US" sz="2000" dirty="0" err="1"/>
              <a:t>ciphertext</a:t>
            </a:r>
            <a:r>
              <a:rPr lang="en-US" sz="2000" dirty="0"/>
              <a:t> without knowing the </a:t>
            </a:r>
            <a:r>
              <a:rPr lang="en-US" sz="2000" dirty="0" smtClean="0"/>
              <a:t>key</a:t>
            </a:r>
          </a:p>
          <a:p>
            <a:endParaRPr lang="en-US" sz="2000" dirty="0"/>
          </a:p>
          <a:p>
            <a:r>
              <a:rPr lang="en-US" sz="2000" b="1" dirty="0"/>
              <a:t>Cryptographic protocol</a:t>
            </a:r>
            <a:r>
              <a:rPr lang="en-US" sz="2000" dirty="0"/>
              <a:t>: method for exchanging keys and data using cryptographic algorithms to achieve some desired end</a:t>
            </a:r>
          </a:p>
          <a:p>
            <a:endParaRPr lang="en-US" dirty="0"/>
          </a:p>
        </p:txBody>
      </p:sp>
    </p:spTree>
    <p:extLst>
      <p:ext uri="{BB962C8B-B14F-4D97-AF65-F5344CB8AC3E}">
        <p14:creationId xmlns:p14="http://schemas.microsoft.com/office/powerpoint/2010/main" val="2638576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29000" cy="939800"/>
          </a:xfrm>
          <a:ln w="28575" cmpd="sng">
            <a:solidFill>
              <a:srgbClr val="000000"/>
            </a:solidFill>
          </a:ln>
          <a:effectLst>
            <a:outerShdw blurRad="50800" dist="38100" dir="2700000" algn="tl" rotWithShape="0">
              <a:prstClr val="black">
                <a:alpha val="40000"/>
              </a:prstClr>
            </a:outerShdw>
          </a:effectLst>
        </p:spPr>
        <p:txBody>
          <a:bodyPr/>
          <a:lstStyle/>
          <a:p>
            <a:r>
              <a:rPr lang="en-US" dirty="0" smtClean="0"/>
              <a:t>Boolean Arithmetic</a:t>
            </a:r>
            <a:endParaRPr lang="en-US" dirty="0"/>
          </a:p>
        </p:txBody>
      </p:sp>
      <p:sp>
        <p:nvSpPr>
          <p:cNvPr id="3" name="Content Placeholder 2"/>
          <p:cNvSpPr>
            <a:spLocks noGrp="1"/>
          </p:cNvSpPr>
          <p:nvPr>
            <p:ph idx="1"/>
          </p:nvPr>
        </p:nvSpPr>
        <p:spPr>
          <a:xfrm>
            <a:off x="330200" y="1320800"/>
            <a:ext cx="3708400" cy="5168900"/>
          </a:xfrm>
        </p:spPr>
        <p:txBody>
          <a:bodyPr/>
          <a:lstStyle/>
          <a:p>
            <a:pPr marL="0" indent="0">
              <a:buNone/>
            </a:pPr>
            <a:r>
              <a:rPr lang="en-US" sz="2000" dirty="0" smtClean="0"/>
              <a:t>AND (written as ∧ or </a:t>
            </a:r>
            <a:r>
              <a:rPr lang="en-US" sz="2000" dirty="0"/>
              <a:t>sometimes &amp; or </a:t>
            </a:r>
            <a:r>
              <a:rPr lang="en-US" sz="2000" dirty="0" smtClean="0"/>
              <a:t>• ): </a:t>
            </a:r>
          </a:p>
          <a:p>
            <a:pPr marL="457200" lvl="1" indent="0">
              <a:buNone/>
            </a:pPr>
            <a:r>
              <a:rPr lang="en-US" sz="2000" dirty="0"/>
              <a:t>0 ∧ </a:t>
            </a:r>
            <a:r>
              <a:rPr lang="en-US" sz="2000" dirty="0" smtClean="0"/>
              <a:t>0 </a:t>
            </a:r>
            <a:r>
              <a:rPr lang="en-US" sz="2000" dirty="0" smtClean="0">
                <a:sym typeface="Wingdings"/>
              </a:rPr>
              <a:t> 0</a:t>
            </a:r>
          </a:p>
          <a:p>
            <a:pPr marL="457200" lvl="1" indent="0">
              <a:buNone/>
            </a:pPr>
            <a:r>
              <a:rPr lang="en-US" sz="2000" dirty="0"/>
              <a:t>0 ∧ </a:t>
            </a:r>
            <a:r>
              <a:rPr lang="en-US" sz="2000" dirty="0" smtClean="0"/>
              <a:t>1 </a:t>
            </a:r>
            <a:r>
              <a:rPr lang="en-US" sz="2000" dirty="0">
                <a:sym typeface="Wingdings"/>
              </a:rPr>
              <a:t> </a:t>
            </a:r>
            <a:r>
              <a:rPr lang="en-US" sz="2000" dirty="0" smtClean="0">
                <a:sym typeface="Wingdings"/>
              </a:rPr>
              <a:t>0</a:t>
            </a:r>
          </a:p>
          <a:p>
            <a:pPr marL="457200" lvl="1" indent="0">
              <a:buNone/>
            </a:pPr>
            <a:r>
              <a:rPr lang="en-US" sz="2000" dirty="0"/>
              <a:t>1 ∧ 0 </a:t>
            </a:r>
            <a:r>
              <a:rPr lang="en-US" sz="2000" dirty="0">
                <a:sym typeface="Wingdings"/>
              </a:rPr>
              <a:t> </a:t>
            </a:r>
            <a:r>
              <a:rPr lang="en-US" sz="2000" dirty="0" smtClean="0">
                <a:sym typeface="Wingdings"/>
              </a:rPr>
              <a:t>0</a:t>
            </a:r>
          </a:p>
          <a:p>
            <a:pPr marL="457200" lvl="1" indent="0">
              <a:buNone/>
            </a:pPr>
            <a:r>
              <a:rPr lang="en-US" sz="2000" dirty="0"/>
              <a:t>1 ∧ </a:t>
            </a:r>
            <a:r>
              <a:rPr lang="en-US" sz="2000" dirty="0" smtClean="0"/>
              <a:t>1 </a:t>
            </a:r>
            <a:r>
              <a:rPr lang="en-US" sz="2000" dirty="0">
                <a:sym typeface="Wingdings"/>
              </a:rPr>
              <a:t> </a:t>
            </a:r>
            <a:r>
              <a:rPr lang="en-US" sz="2000" dirty="0" smtClean="0">
                <a:sym typeface="Wingdings"/>
              </a:rPr>
              <a:t>1</a:t>
            </a:r>
          </a:p>
          <a:p>
            <a:pPr marL="0" indent="0">
              <a:buNone/>
            </a:pPr>
            <a:r>
              <a:rPr lang="en-US" sz="2000" dirty="0" smtClean="0">
                <a:sym typeface="Wingdings"/>
              </a:rPr>
              <a:t>OR (written as ∨ or </a:t>
            </a:r>
            <a:r>
              <a:rPr lang="en-US" sz="2000" dirty="0">
                <a:sym typeface="Wingdings"/>
              </a:rPr>
              <a:t>sometimes </a:t>
            </a:r>
            <a:r>
              <a:rPr lang="en-US" sz="2000" dirty="0" err="1" smtClean="0">
                <a:sym typeface="Wingdings"/>
              </a:rPr>
              <a:t>ǀǀ</a:t>
            </a:r>
            <a:r>
              <a:rPr lang="en-US" sz="2000" dirty="0" smtClean="0">
                <a:sym typeface="Wingdings"/>
              </a:rPr>
              <a:t> or + ):</a:t>
            </a:r>
          </a:p>
          <a:p>
            <a:pPr marL="400050" lvl="1" indent="0">
              <a:buNone/>
            </a:pPr>
            <a:r>
              <a:rPr lang="en-US" sz="2000" dirty="0">
                <a:sym typeface="Wingdings"/>
              </a:rPr>
              <a:t>0 ∨ </a:t>
            </a:r>
            <a:r>
              <a:rPr lang="en-US" sz="2000" dirty="0" smtClean="0">
                <a:sym typeface="Wingdings"/>
              </a:rPr>
              <a:t>0  0</a:t>
            </a:r>
          </a:p>
          <a:p>
            <a:pPr marL="400050" lvl="1" indent="0">
              <a:buNone/>
            </a:pPr>
            <a:r>
              <a:rPr lang="en-US" sz="2000" dirty="0">
                <a:sym typeface="Wingdings"/>
              </a:rPr>
              <a:t>0 ∨ </a:t>
            </a:r>
            <a:r>
              <a:rPr lang="en-US" sz="2000" dirty="0" smtClean="0">
                <a:sym typeface="Wingdings"/>
              </a:rPr>
              <a:t>1 </a:t>
            </a:r>
            <a:r>
              <a:rPr lang="en-US" sz="2000" dirty="0">
                <a:sym typeface="Wingdings"/>
              </a:rPr>
              <a:t> </a:t>
            </a:r>
            <a:r>
              <a:rPr lang="en-US" sz="2000" dirty="0" smtClean="0">
                <a:sym typeface="Wingdings"/>
              </a:rPr>
              <a:t>1</a:t>
            </a:r>
            <a:endParaRPr lang="en-US" sz="2000" dirty="0">
              <a:sym typeface="Wingdings"/>
            </a:endParaRPr>
          </a:p>
          <a:p>
            <a:pPr marL="400050" lvl="1" indent="0">
              <a:buNone/>
            </a:pPr>
            <a:r>
              <a:rPr lang="en-US" sz="2000" dirty="0">
                <a:sym typeface="Wingdings"/>
              </a:rPr>
              <a:t>1 ∨ 0  </a:t>
            </a:r>
            <a:r>
              <a:rPr lang="en-US" sz="2000" dirty="0" smtClean="0">
                <a:sym typeface="Wingdings"/>
              </a:rPr>
              <a:t>1</a:t>
            </a:r>
            <a:endParaRPr lang="en-US" sz="2000" dirty="0">
              <a:sym typeface="Wingdings"/>
            </a:endParaRPr>
          </a:p>
          <a:p>
            <a:pPr marL="400050" lvl="1" indent="0">
              <a:buNone/>
            </a:pPr>
            <a:r>
              <a:rPr lang="en-US" sz="2000" dirty="0">
                <a:sym typeface="Wingdings"/>
              </a:rPr>
              <a:t>1 ∨ </a:t>
            </a:r>
            <a:r>
              <a:rPr lang="en-US" sz="2000" dirty="0" smtClean="0">
                <a:sym typeface="Wingdings"/>
              </a:rPr>
              <a:t>1 </a:t>
            </a:r>
            <a:r>
              <a:rPr lang="en-US" sz="2000" dirty="0">
                <a:sym typeface="Wingdings"/>
              </a:rPr>
              <a:t> </a:t>
            </a:r>
            <a:r>
              <a:rPr lang="en-US" sz="2000" dirty="0" smtClean="0">
                <a:sym typeface="Wingdings"/>
              </a:rPr>
              <a:t>1</a:t>
            </a:r>
          </a:p>
          <a:p>
            <a:pPr marL="400050" lvl="1" indent="0">
              <a:buNone/>
            </a:pPr>
            <a:endParaRPr lang="en-US" sz="2400" dirty="0" smtClean="0">
              <a:sym typeface="Wingdings"/>
            </a:endParaRPr>
          </a:p>
          <a:p>
            <a:pPr marL="0" indent="0">
              <a:buNone/>
            </a:pPr>
            <a:endParaRPr lang="en-US" dirty="0" smtClean="0">
              <a:sym typeface="Wingdings"/>
            </a:endParaRPr>
          </a:p>
          <a:p>
            <a:endParaRPr lang="en-US" dirty="0">
              <a:sym typeface="Wingdings"/>
            </a:endParaRPr>
          </a:p>
          <a:p>
            <a:pPr lvl="1"/>
            <a:endParaRPr lang="en-US" dirty="0">
              <a:sym typeface="Wingdings"/>
            </a:endParaRPr>
          </a:p>
          <a:p>
            <a:pPr lvl="1"/>
            <a:endParaRPr lang="en-US" dirty="0" smtClean="0">
              <a:sym typeface="Wingdings"/>
            </a:endParaRPr>
          </a:p>
          <a:p>
            <a:endParaRPr lang="en-US" dirty="0"/>
          </a:p>
        </p:txBody>
      </p:sp>
      <p:sp>
        <p:nvSpPr>
          <p:cNvPr id="4" name="Content Placeholder 2"/>
          <p:cNvSpPr txBox="1">
            <a:spLocks/>
          </p:cNvSpPr>
          <p:nvPr/>
        </p:nvSpPr>
        <p:spPr bwMode="auto">
          <a:xfrm>
            <a:off x="3657600" y="101600"/>
            <a:ext cx="4584700"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a:solidFill>
                  <a:schemeClr val="tx1"/>
                </a:solidFill>
                <a:latin typeface="+mn-lt"/>
                <a:ea typeface="+mn-ea"/>
              </a:defRPr>
            </a:lvl2pPr>
            <a:lvl3pPr marL="1143000" indent="-228600" algn="l" rtl="0" eaLnBrk="1" fontAlgn="base" hangingPunct="1">
              <a:spcBef>
                <a:spcPct val="20000"/>
              </a:spcBef>
              <a:spcAft>
                <a:spcPct val="0"/>
              </a:spcAft>
              <a:buSzPct val="100000"/>
              <a:buChar char="•"/>
              <a:defRPr>
                <a:solidFill>
                  <a:schemeClr val="tx1"/>
                </a:solidFill>
                <a:latin typeface="+mn-lt"/>
                <a:ea typeface="+mn-ea"/>
              </a:defRPr>
            </a:lvl3pPr>
            <a:lvl4pPr marL="1600200" indent="-228600" algn="l" rtl="0" eaLnBrk="1" fontAlgn="base" hangingPunct="1">
              <a:spcBef>
                <a:spcPct val="20000"/>
              </a:spcBef>
              <a:spcAft>
                <a:spcPct val="0"/>
              </a:spcAft>
              <a:buSzPct val="100000"/>
              <a:buChar char="–"/>
              <a:defRPr>
                <a:solidFill>
                  <a:schemeClr val="tx1"/>
                </a:solidFill>
                <a:latin typeface="+mn-lt"/>
                <a:ea typeface="+mn-ea"/>
              </a:defRPr>
            </a:lvl4pPr>
            <a:lvl5pPr marL="2057400" indent="-228600" algn="l" rtl="0" eaLnBrk="1" fontAlgn="base" hangingPunct="1">
              <a:spcBef>
                <a:spcPct val="20000"/>
              </a:spcBef>
              <a:spcAft>
                <a:spcPct val="0"/>
              </a:spcAft>
              <a:buSzPct val="100000"/>
              <a:buChar char="•"/>
              <a:defRPr>
                <a:solidFill>
                  <a:schemeClr val="tx1"/>
                </a:solidFill>
                <a:latin typeface="+mn-lt"/>
                <a:ea typeface="+mn-ea"/>
              </a:defRPr>
            </a:lvl5pPr>
            <a:lvl6pPr marL="2514600" indent="-228600" algn="l" rtl="0" eaLnBrk="1" fontAlgn="base" hangingPunct="1">
              <a:spcBef>
                <a:spcPct val="20000"/>
              </a:spcBef>
              <a:spcAft>
                <a:spcPct val="0"/>
              </a:spcAft>
              <a:buSzPct val="100000"/>
              <a:buChar char="•"/>
              <a:defRPr>
                <a:solidFill>
                  <a:schemeClr val="tx1"/>
                </a:solidFill>
                <a:latin typeface="+mn-lt"/>
                <a:ea typeface="+mn-ea"/>
              </a:defRPr>
            </a:lvl6pPr>
            <a:lvl7pPr marL="2971800" indent="-228600" algn="l" rtl="0" eaLnBrk="1" fontAlgn="base" hangingPunct="1">
              <a:spcBef>
                <a:spcPct val="20000"/>
              </a:spcBef>
              <a:spcAft>
                <a:spcPct val="0"/>
              </a:spcAft>
              <a:buSzPct val="100000"/>
              <a:buChar char="•"/>
              <a:defRPr>
                <a:solidFill>
                  <a:schemeClr val="tx1"/>
                </a:solidFill>
                <a:latin typeface="+mn-lt"/>
                <a:ea typeface="+mn-ea"/>
              </a:defRPr>
            </a:lvl7pPr>
            <a:lvl8pPr marL="3429000" indent="-228600" algn="l" rtl="0" eaLnBrk="1" fontAlgn="base" hangingPunct="1">
              <a:spcBef>
                <a:spcPct val="20000"/>
              </a:spcBef>
              <a:spcAft>
                <a:spcPct val="0"/>
              </a:spcAft>
              <a:buSzPct val="100000"/>
              <a:buChar char="•"/>
              <a:defRPr>
                <a:solidFill>
                  <a:schemeClr val="tx1"/>
                </a:solidFill>
                <a:latin typeface="+mn-lt"/>
                <a:ea typeface="+mn-ea"/>
              </a:defRPr>
            </a:lvl8pPr>
            <a:lvl9pPr marL="3886200" indent="-228600" algn="l" rtl="0" eaLnBrk="1" fontAlgn="base" hangingPunct="1">
              <a:spcBef>
                <a:spcPct val="20000"/>
              </a:spcBef>
              <a:spcAft>
                <a:spcPct val="0"/>
              </a:spcAft>
              <a:buSzPct val="100000"/>
              <a:buChar char="•"/>
              <a:defRPr>
                <a:solidFill>
                  <a:schemeClr val="tx1"/>
                </a:solidFill>
                <a:latin typeface="+mn-lt"/>
                <a:ea typeface="+mn-ea"/>
              </a:defRPr>
            </a:lvl9pPr>
          </a:lstStyle>
          <a:p>
            <a:pPr marL="0" indent="0">
              <a:buNone/>
            </a:pPr>
            <a:r>
              <a:rPr lang="en-US" dirty="0" smtClean="0">
                <a:sym typeface="Wingdings"/>
              </a:rPr>
              <a:t>Exclusive OR (XOR) : </a:t>
            </a:r>
            <a:r>
              <a:rPr lang="en-US" dirty="0">
                <a:sym typeface="Wingdings"/>
              </a:rPr>
              <a:t>(A or B but not both)</a:t>
            </a:r>
          </a:p>
          <a:p>
            <a:pPr marL="400050" lvl="1" indent="0">
              <a:buNone/>
            </a:pPr>
            <a:r>
              <a:rPr lang="en-US" dirty="0">
                <a:solidFill>
                  <a:srgbClr val="000000"/>
                </a:solidFill>
                <a:sym typeface="Wingdings"/>
              </a:rPr>
              <a:t>0</a:t>
            </a:r>
            <a:r>
              <a:rPr lang="en-US" dirty="0">
                <a:sym typeface="Wingdings"/>
              </a:rPr>
              <a:t> </a:t>
            </a:r>
            <a:r>
              <a:rPr lang="en-US" sz="2800" b="1" dirty="0">
                <a:sym typeface="Wingdings"/>
              </a:rPr>
              <a:t>⊕</a:t>
            </a:r>
            <a:r>
              <a:rPr lang="en-US" b="1" dirty="0">
                <a:sym typeface="Wingdings"/>
              </a:rPr>
              <a:t> </a:t>
            </a:r>
            <a:r>
              <a:rPr lang="en-US" dirty="0">
                <a:sym typeface="Wingdings"/>
              </a:rPr>
              <a:t>0  0</a:t>
            </a:r>
          </a:p>
          <a:p>
            <a:pPr marL="400050" lvl="1" indent="0">
              <a:buNone/>
            </a:pPr>
            <a:r>
              <a:rPr lang="en-US" dirty="0">
                <a:solidFill>
                  <a:srgbClr val="000000"/>
                </a:solidFill>
                <a:sym typeface="Wingdings"/>
              </a:rPr>
              <a:t>0</a:t>
            </a:r>
            <a:r>
              <a:rPr lang="en-US" dirty="0">
                <a:sym typeface="Wingdings"/>
              </a:rPr>
              <a:t> </a:t>
            </a:r>
            <a:r>
              <a:rPr lang="en-US" sz="2800" b="1" dirty="0">
                <a:sym typeface="Wingdings"/>
              </a:rPr>
              <a:t>⊕</a:t>
            </a:r>
            <a:r>
              <a:rPr lang="en-US" b="1" dirty="0">
                <a:sym typeface="Wingdings"/>
              </a:rPr>
              <a:t> </a:t>
            </a:r>
            <a:r>
              <a:rPr lang="en-US" dirty="0" smtClean="0">
                <a:sym typeface="Wingdings"/>
              </a:rPr>
              <a:t>1 </a:t>
            </a:r>
            <a:r>
              <a:rPr lang="en-US" dirty="0">
                <a:sym typeface="Wingdings"/>
              </a:rPr>
              <a:t> </a:t>
            </a:r>
            <a:r>
              <a:rPr lang="en-US" dirty="0" smtClean="0">
                <a:sym typeface="Wingdings"/>
              </a:rPr>
              <a:t>1</a:t>
            </a:r>
            <a:endParaRPr lang="en-US" dirty="0">
              <a:sym typeface="Wingdings"/>
            </a:endParaRPr>
          </a:p>
          <a:p>
            <a:pPr marL="400050" lvl="1" indent="0">
              <a:buNone/>
            </a:pPr>
            <a:r>
              <a:rPr lang="en-US" dirty="0" smtClean="0">
                <a:solidFill>
                  <a:srgbClr val="000000"/>
                </a:solidFill>
                <a:sym typeface="Wingdings"/>
              </a:rPr>
              <a:t>1</a:t>
            </a:r>
            <a:r>
              <a:rPr lang="en-US" dirty="0" smtClean="0">
                <a:sym typeface="Wingdings"/>
              </a:rPr>
              <a:t> </a:t>
            </a:r>
            <a:r>
              <a:rPr lang="en-US" sz="2800" b="1" dirty="0">
                <a:sym typeface="Wingdings"/>
              </a:rPr>
              <a:t>⊕</a:t>
            </a:r>
            <a:r>
              <a:rPr lang="en-US" b="1" dirty="0">
                <a:sym typeface="Wingdings"/>
              </a:rPr>
              <a:t> </a:t>
            </a:r>
            <a:r>
              <a:rPr lang="en-US" dirty="0">
                <a:sym typeface="Wingdings"/>
              </a:rPr>
              <a:t>0  </a:t>
            </a:r>
            <a:r>
              <a:rPr lang="en-US" dirty="0" smtClean="0">
                <a:sym typeface="Wingdings"/>
              </a:rPr>
              <a:t>1</a:t>
            </a:r>
            <a:endParaRPr lang="en-US" dirty="0">
              <a:sym typeface="Wingdings"/>
            </a:endParaRPr>
          </a:p>
          <a:p>
            <a:pPr marL="400050" lvl="1" indent="0">
              <a:buNone/>
            </a:pPr>
            <a:r>
              <a:rPr lang="en-US" dirty="0" smtClean="0">
                <a:solidFill>
                  <a:srgbClr val="000000"/>
                </a:solidFill>
                <a:sym typeface="Wingdings"/>
              </a:rPr>
              <a:t>1</a:t>
            </a:r>
            <a:r>
              <a:rPr lang="en-US" dirty="0" smtClean="0">
                <a:sym typeface="Wingdings"/>
              </a:rPr>
              <a:t> </a:t>
            </a:r>
            <a:r>
              <a:rPr lang="en-US" sz="2800" b="1" dirty="0">
                <a:sym typeface="Wingdings"/>
              </a:rPr>
              <a:t>⊕</a:t>
            </a:r>
            <a:r>
              <a:rPr lang="en-US" b="1" dirty="0">
                <a:sym typeface="Wingdings"/>
              </a:rPr>
              <a:t> </a:t>
            </a:r>
            <a:r>
              <a:rPr lang="en-US" dirty="0" smtClean="0">
                <a:sym typeface="Wingdings"/>
              </a:rPr>
              <a:t>1 </a:t>
            </a:r>
            <a:r>
              <a:rPr lang="en-US" dirty="0">
                <a:sym typeface="Wingdings"/>
              </a:rPr>
              <a:t> </a:t>
            </a:r>
            <a:r>
              <a:rPr lang="en-US" dirty="0" smtClean="0">
                <a:sym typeface="Wingdings"/>
              </a:rPr>
              <a:t>0</a:t>
            </a:r>
            <a:endParaRPr lang="en-US" dirty="0">
              <a:sym typeface="Wingdings"/>
            </a:endParaRPr>
          </a:p>
          <a:p>
            <a:pPr marL="0" indent="0">
              <a:buNone/>
            </a:pPr>
            <a:r>
              <a:rPr lang="en-US" dirty="0" smtClean="0"/>
              <a:t>Note: if you XOR twice with the same </a:t>
            </a:r>
            <a:r>
              <a:rPr lang="en-US" dirty="0" smtClean="0">
                <a:solidFill>
                  <a:srgbClr val="FF0000"/>
                </a:solidFill>
              </a:rPr>
              <a:t>bit</a:t>
            </a:r>
            <a:r>
              <a:rPr lang="en-US" dirty="0" smtClean="0"/>
              <a:t>, you get back the original bit:</a:t>
            </a:r>
          </a:p>
          <a:p>
            <a:pPr marL="400050" lvl="1" indent="0">
              <a:buNone/>
            </a:pPr>
            <a:r>
              <a:rPr lang="en-US" dirty="0">
                <a:solidFill>
                  <a:schemeClr val="accent1">
                    <a:lumMod val="75000"/>
                  </a:schemeClr>
                </a:solidFill>
                <a:sym typeface="Wingdings"/>
              </a:rPr>
              <a:t>0</a:t>
            </a:r>
            <a:r>
              <a:rPr lang="en-US" dirty="0">
                <a:sym typeface="Wingdings"/>
              </a:rPr>
              <a:t> </a:t>
            </a:r>
            <a:r>
              <a:rPr lang="en-US" sz="2800" b="1" dirty="0">
                <a:sym typeface="Wingdings"/>
              </a:rPr>
              <a:t>⊕</a:t>
            </a:r>
            <a:r>
              <a:rPr lang="en-US" b="1" dirty="0">
                <a:sym typeface="Wingdings"/>
              </a:rPr>
              <a:t> </a:t>
            </a:r>
            <a:r>
              <a:rPr lang="en-US" dirty="0">
                <a:solidFill>
                  <a:srgbClr val="FF0000"/>
                </a:solidFill>
                <a:sym typeface="Wingdings"/>
              </a:rPr>
              <a:t>0</a:t>
            </a:r>
            <a:r>
              <a:rPr lang="en-US" dirty="0">
                <a:sym typeface="Wingdings"/>
              </a:rPr>
              <a:t>  </a:t>
            </a:r>
            <a:r>
              <a:rPr lang="en-US" dirty="0" smtClean="0">
                <a:sym typeface="Wingdings"/>
              </a:rPr>
              <a:t>0   0 </a:t>
            </a:r>
            <a:r>
              <a:rPr lang="en-US" sz="2800" b="1" dirty="0">
                <a:sym typeface="Wingdings"/>
              </a:rPr>
              <a:t>⊕</a:t>
            </a:r>
            <a:r>
              <a:rPr lang="en-US" b="1" dirty="0">
                <a:sym typeface="Wingdings"/>
              </a:rPr>
              <a:t> </a:t>
            </a:r>
            <a:r>
              <a:rPr lang="en-US" dirty="0">
                <a:solidFill>
                  <a:srgbClr val="FF0000"/>
                </a:solidFill>
                <a:sym typeface="Wingdings"/>
              </a:rPr>
              <a:t>0</a:t>
            </a:r>
            <a:r>
              <a:rPr lang="en-US" dirty="0">
                <a:sym typeface="Wingdings"/>
              </a:rPr>
              <a:t>  </a:t>
            </a:r>
            <a:r>
              <a:rPr lang="en-US" dirty="0" smtClean="0">
                <a:solidFill>
                  <a:srgbClr val="0B52FC"/>
                </a:solidFill>
                <a:sym typeface="Wingdings"/>
              </a:rPr>
              <a:t>0</a:t>
            </a:r>
            <a:endParaRPr lang="en-US" dirty="0">
              <a:solidFill>
                <a:srgbClr val="0B52FC"/>
              </a:solidFill>
              <a:sym typeface="Wingdings"/>
            </a:endParaRPr>
          </a:p>
          <a:p>
            <a:pPr marL="400050" lvl="1" indent="0">
              <a:buNone/>
            </a:pPr>
            <a:r>
              <a:rPr lang="en-US" dirty="0">
                <a:solidFill>
                  <a:srgbClr val="0B52FC"/>
                </a:solidFill>
                <a:sym typeface="Wingdings"/>
              </a:rPr>
              <a:t>0</a:t>
            </a:r>
            <a:r>
              <a:rPr lang="en-US" dirty="0">
                <a:sym typeface="Wingdings"/>
              </a:rPr>
              <a:t> </a:t>
            </a:r>
            <a:r>
              <a:rPr lang="en-US" sz="2800" b="1" dirty="0">
                <a:sym typeface="Wingdings"/>
              </a:rPr>
              <a:t>⊕</a:t>
            </a:r>
            <a:r>
              <a:rPr lang="en-US" b="1" dirty="0">
                <a:sym typeface="Wingdings"/>
              </a:rPr>
              <a:t> </a:t>
            </a:r>
            <a:r>
              <a:rPr lang="en-US" dirty="0">
                <a:solidFill>
                  <a:srgbClr val="FF0000"/>
                </a:solidFill>
                <a:sym typeface="Wingdings"/>
              </a:rPr>
              <a:t>1</a:t>
            </a:r>
            <a:r>
              <a:rPr lang="en-US" dirty="0">
                <a:sym typeface="Wingdings"/>
              </a:rPr>
              <a:t>  </a:t>
            </a:r>
            <a:r>
              <a:rPr lang="en-US" dirty="0" smtClean="0">
                <a:sym typeface="Wingdings"/>
              </a:rPr>
              <a:t>1    1 </a:t>
            </a:r>
            <a:r>
              <a:rPr lang="en-US" sz="2800" b="1" dirty="0" smtClean="0">
                <a:sym typeface="Wingdings"/>
              </a:rPr>
              <a:t>⊕</a:t>
            </a:r>
            <a:r>
              <a:rPr lang="en-US" b="1" dirty="0" smtClean="0">
                <a:sym typeface="Wingdings"/>
              </a:rPr>
              <a:t> </a:t>
            </a:r>
            <a:r>
              <a:rPr lang="en-US" dirty="0" smtClean="0">
                <a:solidFill>
                  <a:srgbClr val="FF0000"/>
                </a:solidFill>
                <a:sym typeface="Wingdings"/>
              </a:rPr>
              <a:t>1</a:t>
            </a:r>
            <a:r>
              <a:rPr lang="en-US" dirty="0" smtClean="0">
                <a:sym typeface="Wingdings"/>
              </a:rPr>
              <a:t> </a:t>
            </a:r>
            <a:r>
              <a:rPr lang="en-US" dirty="0">
                <a:sym typeface="Wingdings"/>
              </a:rPr>
              <a:t> </a:t>
            </a:r>
            <a:r>
              <a:rPr lang="en-US" dirty="0" smtClean="0">
                <a:sym typeface="Wingdings"/>
              </a:rPr>
              <a:t> </a:t>
            </a:r>
            <a:r>
              <a:rPr lang="en-US" dirty="0" smtClean="0">
                <a:solidFill>
                  <a:srgbClr val="0B52FC"/>
                </a:solidFill>
                <a:sym typeface="Wingdings"/>
              </a:rPr>
              <a:t>0</a:t>
            </a:r>
            <a:endParaRPr lang="en-US" dirty="0">
              <a:solidFill>
                <a:srgbClr val="0B52FC"/>
              </a:solidFill>
              <a:sym typeface="Wingdings"/>
            </a:endParaRPr>
          </a:p>
          <a:p>
            <a:pPr marL="400050" lvl="1" indent="0">
              <a:buNone/>
            </a:pPr>
            <a:r>
              <a:rPr lang="en-US" dirty="0">
                <a:solidFill>
                  <a:srgbClr val="0B52FC"/>
                </a:solidFill>
                <a:sym typeface="Wingdings"/>
              </a:rPr>
              <a:t>1</a:t>
            </a:r>
            <a:r>
              <a:rPr lang="en-US" dirty="0">
                <a:sym typeface="Wingdings"/>
              </a:rPr>
              <a:t> </a:t>
            </a:r>
            <a:r>
              <a:rPr lang="en-US" sz="2800" b="1" dirty="0">
                <a:sym typeface="Wingdings"/>
              </a:rPr>
              <a:t>⊕</a:t>
            </a:r>
            <a:r>
              <a:rPr lang="en-US" b="1" dirty="0">
                <a:sym typeface="Wingdings"/>
              </a:rPr>
              <a:t> </a:t>
            </a:r>
            <a:r>
              <a:rPr lang="en-US" dirty="0">
                <a:solidFill>
                  <a:srgbClr val="FF0000"/>
                </a:solidFill>
                <a:sym typeface="Wingdings"/>
              </a:rPr>
              <a:t>0</a:t>
            </a:r>
            <a:r>
              <a:rPr lang="en-US" dirty="0">
                <a:sym typeface="Wingdings"/>
              </a:rPr>
              <a:t>  </a:t>
            </a:r>
            <a:r>
              <a:rPr lang="en-US" dirty="0" smtClean="0">
                <a:sym typeface="Wingdings"/>
              </a:rPr>
              <a:t>1    </a:t>
            </a:r>
            <a:r>
              <a:rPr lang="en-US" dirty="0">
                <a:solidFill>
                  <a:srgbClr val="000000"/>
                </a:solidFill>
                <a:sym typeface="Wingdings"/>
              </a:rPr>
              <a:t>1</a:t>
            </a:r>
            <a:r>
              <a:rPr lang="en-US" dirty="0">
                <a:sym typeface="Wingdings"/>
              </a:rPr>
              <a:t> </a:t>
            </a:r>
            <a:r>
              <a:rPr lang="en-US" sz="2800" b="1" dirty="0">
                <a:sym typeface="Wingdings"/>
              </a:rPr>
              <a:t>⊕</a:t>
            </a:r>
            <a:r>
              <a:rPr lang="en-US" b="1" dirty="0">
                <a:sym typeface="Wingdings"/>
              </a:rPr>
              <a:t> </a:t>
            </a:r>
            <a:r>
              <a:rPr lang="en-US" dirty="0">
                <a:solidFill>
                  <a:srgbClr val="FF0000"/>
                </a:solidFill>
                <a:sym typeface="Wingdings"/>
              </a:rPr>
              <a:t>0</a:t>
            </a:r>
            <a:r>
              <a:rPr lang="en-US" dirty="0">
                <a:sym typeface="Wingdings"/>
              </a:rPr>
              <a:t>  </a:t>
            </a:r>
            <a:r>
              <a:rPr lang="en-US" dirty="0">
                <a:solidFill>
                  <a:srgbClr val="0B52FC"/>
                </a:solidFill>
                <a:sym typeface="Wingdings"/>
              </a:rPr>
              <a:t>1</a:t>
            </a:r>
            <a:r>
              <a:rPr lang="en-US" dirty="0">
                <a:sym typeface="Wingdings"/>
              </a:rPr>
              <a:t> </a:t>
            </a:r>
            <a:endParaRPr lang="en-US" dirty="0" smtClean="0">
              <a:sym typeface="Wingdings"/>
            </a:endParaRPr>
          </a:p>
          <a:p>
            <a:pPr marL="400050" lvl="1" indent="0">
              <a:buNone/>
            </a:pPr>
            <a:r>
              <a:rPr lang="en-US" dirty="0" smtClean="0">
                <a:solidFill>
                  <a:srgbClr val="0B52FC"/>
                </a:solidFill>
                <a:sym typeface="Wingdings"/>
              </a:rPr>
              <a:t>1</a:t>
            </a:r>
            <a:r>
              <a:rPr lang="en-US" dirty="0" smtClean="0">
                <a:sym typeface="Wingdings"/>
              </a:rPr>
              <a:t> </a:t>
            </a:r>
            <a:r>
              <a:rPr lang="en-US" sz="2800" b="1" dirty="0">
                <a:sym typeface="Wingdings"/>
              </a:rPr>
              <a:t>⊕</a:t>
            </a:r>
            <a:r>
              <a:rPr lang="en-US" b="1" dirty="0">
                <a:sym typeface="Wingdings"/>
              </a:rPr>
              <a:t> </a:t>
            </a:r>
            <a:r>
              <a:rPr lang="en-US" dirty="0">
                <a:solidFill>
                  <a:srgbClr val="FF0000"/>
                </a:solidFill>
                <a:sym typeface="Wingdings"/>
              </a:rPr>
              <a:t>1</a:t>
            </a:r>
            <a:r>
              <a:rPr lang="en-US" dirty="0">
                <a:sym typeface="Wingdings"/>
              </a:rPr>
              <a:t>  </a:t>
            </a:r>
            <a:r>
              <a:rPr lang="en-US" dirty="0" smtClean="0">
                <a:sym typeface="Wingdings"/>
              </a:rPr>
              <a:t>0    </a:t>
            </a:r>
            <a:r>
              <a:rPr lang="en-US" dirty="0" smtClean="0">
                <a:solidFill>
                  <a:srgbClr val="000000"/>
                </a:solidFill>
                <a:sym typeface="Wingdings"/>
              </a:rPr>
              <a:t>0</a:t>
            </a:r>
            <a:r>
              <a:rPr lang="en-US" dirty="0" smtClean="0">
                <a:sym typeface="Wingdings"/>
              </a:rPr>
              <a:t> </a:t>
            </a:r>
            <a:r>
              <a:rPr lang="en-US" sz="2800" b="1" dirty="0">
                <a:sym typeface="Wingdings"/>
              </a:rPr>
              <a:t>⊕</a:t>
            </a:r>
            <a:r>
              <a:rPr lang="en-US" b="1" dirty="0">
                <a:sym typeface="Wingdings"/>
              </a:rPr>
              <a:t> </a:t>
            </a:r>
            <a:r>
              <a:rPr lang="en-US" dirty="0">
                <a:solidFill>
                  <a:srgbClr val="FF0000"/>
                </a:solidFill>
                <a:sym typeface="Wingdings"/>
              </a:rPr>
              <a:t>1</a:t>
            </a:r>
            <a:r>
              <a:rPr lang="en-US" dirty="0">
                <a:sym typeface="Wingdings"/>
              </a:rPr>
              <a:t>  </a:t>
            </a:r>
            <a:r>
              <a:rPr lang="en-US" dirty="0">
                <a:solidFill>
                  <a:srgbClr val="0B52FC"/>
                </a:solidFill>
                <a:sym typeface="Wingdings"/>
              </a:rPr>
              <a:t>1</a:t>
            </a:r>
            <a:r>
              <a:rPr lang="en-US" dirty="0">
                <a:sym typeface="Wingdings"/>
              </a:rPr>
              <a:t> </a:t>
            </a:r>
          </a:p>
          <a:p>
            <a:pPr marL="0" indent="0">
              <a:buNone/>
            </a:pPr>
            <a:endParaRPr lang="en-US" dirty="0" smtClean="0"/>
          </a:p>
          <a:p>
            <a:pPr marL="0" indent="0">
              <a:buNone/>
            </a:pPr>
            <a:endParaRPr lang="en-US" dirty="0"/>
          </a:p>
        </p:txBody>
      </p:sp>
      <p:sp>
        <p:nvSpPr>
          <p:cNvPr id="6" name="Freeform 5"/>
          <p:cNvSpPr/>
          <p:nvPr/>
        </p:nvSpPr>
        <p:spPr>
          <a:xfrm>
            <a:off x="3130129" y="2667000"/>
            <a:ext cx="5175671" cy="3673694"/>
          </a:xfrm>
          <a:custGeom>
            <a:avLst/>
            <a:gdLst>
              <a:gd name="connsiteX0" fmla="*/ 2635671 w 5014151"/>
              <a:gd name="connsiteY0" fmla="*/ 215900 h 3673694"/>
              <a:gd name="connsiteX1" fmla="*/ 2813471 w 5014151"/>
              <a:gd name="connsiteY1" fmla="*/ 203200 h 3673694"/>
              <a:gd name="connsiteX2" fmla="*/ 2889671 w 5014151"/>
              <a:gd name="connsiteY2" fmla="*/ 190500 h 3673694"/>
              <a:gd name="connsiteX3" fmla="*/ 3016671 w 5014151"/>
              <a:gd name="connsiteY3" fmla="*/ 165100 h 3673694"/>
              <a:gd name="connsiteX4" fmla="*/ 3270671 w 5014151"/>
              <a:gd name="connsiteY4" fmla="*/ 152400 h 3673694"/>
              <a:gd name="connsiteX5" fmla="*/ 3334171 w 5014151"/>
              <a:gd name="connsiteY5" fmla="*/ 127000 h 3673694"/>
              <a:gd name="connsiteX6" fmla="*/ 3448471 w 5014151"/>
              <a:gd name="connsiteY6" fmla="*/ 114300 h 3673694"/>
              <a:gd name="connsiteX7" fmla="*/ 3499271 w 5014151"/>
              <a:gd name="connsiteY7" fmla="*/ 101600 h 3673694"/>
              <a:gd name="connsiteX8" fmla="*/ 3626271 w 5014151"/>
              <a:gd name="connsiteY8" fmla="*/ 76200 h 3673694"/>
              <a:gd name="connsiteX9" fmla="*/ 3778671 w 5014151"/>
              <a:gd name="connsiteY9" fmla="*/ 25400 h 3673694"/>
              <a:gd name="connsiteX10" fmla="*/ 3931071 w 5014151"/>
              <a:gd name="connsiteY10" fmla="*/ 0 h 3673694"/>
              <a:gd name="connsiteX11" fmla="*/ 4426371 w 5014151"/>
              <a:gd name="connsiteY11" fmla="*/ 12700 h 3673694"/>
              <a:gd name="connsiteX12" fmla="*/ 4540671 w 5014151"/>
              <a:gd name="connsiteY12" fmla="*/ 63500 h 3673694"/>
              <a:gd name="connsiteX13" fmla="*/ 4756571 w 5014151"/>
              <a:gd name="connsiteY13" fmla="*/ 101600 h 3673694"/>
              <a:gd name="connsiteX14" fmla="*/ 4807371 w 5014151"/>
              <a:gd name="connsiteY14" fmla="*/ 177800 h 3673694"/>
              <a:gd name="connsiteX15" fmla="*/ 4934371 w 5014151"/>
              <a:gd name="connsiteY15" fmla="*/ 330200 h 3673694"/>
              <a:gd name="connsiteX16" fmla="*/ 4959771 w 5014151"/>
              <a:gd name="connsiteY16" fmla="*/ 419100 h 3673694"/>
              <a:gd name="connsiteX17" fmla="*/ 4997871 w 5014151"/>
              <a:gd name="connsiteY17" fmla="*/ 508000 h 3673694"/>
              <a:gd name="connsiteX18" fmla="*/ 4985171 w 5014151"/>
              <a:gd name="connsiteY18" fmla="*/ 927100 h 3673694"/>
              <a:gd name="connsiteX19" fmla="*/ 4959771 w 5014151"/>
              <a:gd name="connsiteY19" fmla="*/ 1003300 h 3673694"/>
              <a:gd name="connsiteX20" fmla="*/ 4947071 w 5014151"/>
              <a:gd name="connsiteY20" fmla="*/ 1041400 h 3673694"/>
              <a:gd name="connsiteX21" fmla="*/ 4934371 w 5014151"/>
              <a:gd name="connsiteY21" fmla="*/ 1460500 h 3673694"/>
              <a:gd name="connsiteX22" fmla="*/ 4921671 w 5014151"/>
              <a:gd name="connsiteY22" fmla="*/ 1511300 h 3673694"/>
              <a:gd name="connsiteX23" fmla="*/ 4908971 w 5014151"/>
              <a:gd name="connsiteY23" fmla="*/ 1587500 h 3673694"/>
              <a:gd name="connsiteX24" fmla="*/ 4896271 w 5014151"/>
              <a:gd name="connsiteY24" fmla="*/ 2552700 h 3673694"/>
              <a:gd name="connsiteX25" fmla="*/ 4794671 w 5014151"/>
              <a:gd name="connsiteY25" fmla="*/ 2819400 h 3673694"/>
              <a:gd name="connsiteX26" fmla="*/ 4743871 w 5014151"/>
              <a:gd name="connsiteY26" fmla="*/ 2882900 h 3673694"/>
              <a:gd name="connsiteX27" fmla="*/ 4693071 w 5014151"/>
              <a:gd name="connsiteY27" fmla="*/ 2984500 h 3673694"/>
              <a:gd name="connsiteX28" fmla="*/ 4604171 w 5014151"/>
              <a:gd name="connsiteY28" fmla="*/ 3098800 h 3673694"/>
              <a:gd name="connsiteX29" fmla="*/ 4566071 w 5014151"/>
              <a:gd name="connsiteY29" fmla="*/ 3136900 h 3673694"/>
              <a:gd name="connsiteX30" fmla="*/ 4540671 w 5014151"/>
              <a:gd name="connsiteY30" fmla="*/ 3187700 h 3673694"/>
              <a:gd name="connsiteX31" fmla="*/ 4502571 w 5014151"/>
              <a:gd name="connsiteY31" fmla="*/ 3238500 h 3673694"/>
              <a:gd name="connsiteX32" fmla="*/ 4439071 w 5014151"/>
              <a:gd name="connsiteY32" fmla="*/ 3340100 h 3673694"/>
              <a:gd name="connsiteX33" fmla="*/ 4362871 w 5014151"/>
              <a:gd name="connsiteY33" fmla="*/ 3403600 h 3673694"/>
              <a:gd name="connsiteX34" fmla="*/ 4261271 w 5014151"/>
              <a:gd name="connsiteY34" fmla="*/ 3467100 h 3673694"/>
              <a:gd name="connsiteX35" fmla="*/ 4223171 w 5014151"/>
              <a:gd name="connsiteY35" fmla="*/ 3492500 h 3673694"/>
              <a:gd name="connsiteX36" fmla="*/ 4121571 w 5014151"/>
              <a:gd name="connsiteY36" fmla="*/ 3517900 h 3673694"/>
              <a:gd name="connsiteX37" fmla="*/ 3880271 w 5014151"/>
              <a:gd name="connsiteY37" fmla="*/ 3505200 h 3673694"/>
              <a:gd name="connsiteX38" fmla="*/ 3842171 w 5014151"/>
              <a:gd name="connsiteY38" fmla="*/ 3492500 h 3673694"/>
              <a:gd name="connsiteX39" fmla="*/ 3296071 w 5014151"/>
              <a:gd name="connsiteY39" fmla="*/ 3517900 h 3673694"/>
              <a:gd name="connsiteX40" fmla="*/ 2788071 w 5014151"/>
              <a:gd name="connsiteY40" fmla="*/ 3530600 h 3673694"/>
              <a:gd name="connsiteX41" fmla="*/ 2737271 w 5014151"/>
              <a:gd name="connsiteY41" fmla="*/ 3556000 h 3673694"/>
              <a:gd name="connsiteX42" fmla="*/ 2699171 w 5014151"/>
              <a:gd name="connsiteY42" fmla="*/ 3568700 h 3673694"/>
              <a:gd name="connsiteX43" fmla="*/ 2622971 w 5014151"/>
              <a:gd name="connsiteY43" fmla="*/ 3632200 h 3673694"/>
              <a:gd name="connsiteX44" fmla="*/ 2508671 w 5014151"/>
              <a:gd name="connsiteY44" fmla="*/ 3644900 h 3673694"/>
              <a:gd name="connsiteX45" fmla="*/ 2470571 w 5014151"/>
              <a:gd name="connsiteY45" fmla="*/ 3657600 h 3673694"/>
              <a:gd name="connsiteX46" fmla="*/ 2140371 w 5014151"/>
              <a:gd name="connsiteY46" fmla="*/ 3657600 h 3673694"/>
              <a:gd name="connsiteX47" fmla="*/ 1975271 w 5014151"/>
              <a:gd name="connsiteY47" fmla="*/ 3594100 h 3673694"/>
              <a:gd name="connsiteX48" fmla="*/ 1924471 w 5014151"/>
              <a:gd name="connsiteY48" fmla="*/ 3556000 h 3673694"/>
              <a:gd name="connsiteX49" fmla="*/ 1759371 w 5014151"/>
              <a:gd name="connsiteY49" fmla="*/ 3568700 h 3673694"/>
              <a:gd name="connsiteX50" fmla="*/ 1721271 w 5014151"/>
              <a:gd name="connsiteY50" fmla="*/ 3594100 h 3673694"/>
              <a:gd name="connsiteX51" fmla="*/ 1403771 w 5014151"/>
              <a:gd name="connsiteY51" fmla="*/ 3606800 h 3673694"/>
              <a:gd name="connsiteX52" fmla="*/ 1365671 w 5014151"/>
              <a:gd name="connsiteY52" fmla="*/ 3619500 h 3673694"/>
              <a:gd name="connsiteX53" fmla="*/ 895771 w 5014151"/>
              <a:gd name="connsiteY53" fmla="*/ 3619500 h 3673694"/>
              <a:gd name="connsiteX54" fmla="*/ 832271 w 5014151"/>
              <a:gd name="connsiteY54" fmla="*/ 3606800 h 3673694"/>
              <a:gd name="connsiteX55" fmla="*/ 730671 w 5014151"/>
              <a:gd name="connsiteY55" fmla="*/ 3581400 h 3673694"/>
              <a:gd name="connsiteX56" fmla="*/ 641771 w 5014151"/>
              <a:gd name="connsiteY56" fmla="*/ 3530600 h 3673694"/>
              <a:gd name="connsiteX57" fmla="*/ 565571 w 5014151"/>
              <a:gd name="connsiteY57" fmla="*/ 3479800 h 3673694"/>
              <a:gd name="connsiteX58" fmla="*/ 489371 w 5014151"/>
              <a:gd name="connsiteY58" fmla="*/ 3416300 h 3673694"/>
              <a:gd name="connsiteX59" fmla="*/ 463971 w 5014151"/>
              <a:gd name="connsiteY59" fmla="*/ 3378200 h 3673694"/>
              <a:gd name="connsiteX60" fmla="*/ 451271 w 5014151"/>
              <a:gd name="connsiteY60" fmla="*/ 3327400 h 3673694"/>
              <a:gd name="connsiteX61" fmla="*/ 375071 w 5014151"/>
              <a:gd name="connsiteY61" fmla="*/ 3225800 h 3673694"/>
              <a:gd name="connsiteX62" fmla="*/ 324271 w 5014151"/>
              <a:gd name="connsiteY62" fmla="*/ 3149600 h 3673694"/>
              <a:gd name="connsiteX63" fmla="*/ 222671 w 5014151"/>
              <a:gd name="connsiteY63" fmla="*/ 2946400 h 3673694"/>
              <a:gd name="connsiteX64" fmla="*/ 159171 w 5014151"/>
              <a:gd name="connsiteY64" fmla="*/ 2743200 h 3673694"/>
              <a:gd name="connsiteX65" fmla="*/ 82971 w 5014151"/>
              <a:gd name="connsiteY65" fmla="*/ 2628900 h 3673694"/>
              <a:gd name="connsiteX66" fmla="*/ 32171 w 5014151"/>
              <a:gd name="connsiteY66" fmla="*/ 2540000 h 3673694"/>
              <a:gd name="connsiteX67" fmla="*/ 6771 w 5014151"/>
              <a:gd name="connsiteY67" fmla="*/ 2374900 h 3673694"/>
              <a:gd name="connsiteX68" fmla="*/ 19471 w 5014151"/>
              <a:gd name="connsiteY68" fmla="*/ 2082800 h 3673694"/>
              <a:gd name="connsiteX69" fmla="*/ 57571 w 5014151"/>
              <a:gd name="connsiteY69" fmla="*/ 1905000 h 3673694"/>
              <a:gd name="connsiteX70" fmla="*/ 44871 w 5014151"/>
              <a:gd name="connsiteY70" fmla="*/ 1727200 h 3673694"/>
              <a:gd name="connsiteX71" fmla="*/ 19471 w 5014151"/>
              <a:gd name="connsiteY71" fmla="*/ 1625600 h 3673694"/>
              <a:gd name="connsiteX72" fmla="*/ 6771 w 5014151"/>
              <a:gd name="connsiteY72" fmla="*/ 1549400 h 3673694"/>
              <a:gd name="connsiteX73" fmla="*/ 19471 w 5014151"/>
              <a:gd name="connsiteY73" fmla="*/ 965200 h 3673694"/>
              <a:gd name="connsiteX74" fmla="*/ 146471 w 5014151"/>
              <a:gd name="connsiteY74" fmla="*/ 838200 h 3673694"/>
              <a:gd name="connsiteX75" fmla="*/ 222671 w 5014151"/>
              <a:gd name="connsiteY75" fmla="*/ 736600 h 3673694"/>
              <a:gd name="connsiteX76" fmla="*/ 235371 w 5014151"/>
              <a:gd name="connsiteY76" fmla="*/ 635000 h 3673694"/>
              <a:gd name="connsiteX77" fmla="*/ 248071 w 5014151"/>
              <a:gd name="connsiteY77" fmla="*/ 457200 h 3673694"/>
              <a:gd name="connsiteX78" fmla="*/ 311571 w 5014151"/>
              <a:gd name="connsiteY78" fmla="*/ 406400 h 3673694"/>
              <a:gd name="connsiteX79" fmla="*/ 349671 w 5014151"/>
              <a:gd name="connsiteY79" fmla="*/ 381000 h 3673694"/>
              <a:gd name="connsiteX80" fmla="*/ 476671 w 5014151"/>
              <a:gd name="connsiteY80" fmla="*/ 330200 h 3673694"/>
              <a:gd name="connsiteX81" fmla="*/ 654471 w 5014151"/>
              <a:gd name="connsiteY81" fmla="*/ 279400 h 3673694"/>
              <a:gd name="connsiteX82" fmla="*/ 743371 w 5014151"/>
              <a:gd name="connsiteY82" fmla="*/ 266700 h 3673694"/>
              <a:gd name="connsiteX83" fmla="*/ 781471 w 5014151"/>
              <a:gd name="connsiteY83" fmla="*/ 241300 h 3673694"/>
              <a:gd name="connsiteX84" fmla="*/ 844971 w 5014151"/>
              <a:gd name="connsiteY84" fmla="*/ 177800 h 367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14151" h="3673694">
                <a:moveTo>
                  <a:pt x="2635671" y="215900"/>
                </a:moveTo>
                <a:cubicBezTo>
                  <a:pt x="2694938" y="211667"/>
                  <a:pt x="2754348" y="209112"/>
                  <a:pt x="2813471" y="203200"/>
                </a:cubicBezTo>
                <a:cubicBezTo>
                  <a:pt x="2839094" y="200638"/>
                  <a:pt x="2864421" y="195550"/>
                  <a:pt x="2889671" y="190500"/>
                </a:cubicBezTo>
                <a:cubicBezTo>
                  <a:pt x="2950067" y="178421"/>
                  <a:pt x="2945952" y="170540"/>
                  <a:pt x="3016671" y="165100"/>
                </a:cubicBezTo>
                <a:cubicBezTo>
                  <a:pt x="3101194" y="158598"/>
                  <a:pt x="3186004" y="156633"/>
                  <a:pt x="3270671" y="152400"/>
                </a:cubicBezTo>
                <a:cubicBezTo>
                  <a:pt x="3291838" y="143933"/>
                  <a:pt x="3311880" y="131777"/>
                  <a:pt x="3334171" y="127000"/>
                </a:cubicBezTo>
                <a:cubicBezTo>
                  <a:pt x="3371655" y="118968"/>
                  <a:pt x="3410582" y="120129"/>
                  <a:pt x="3448471" y="114300"/>
                </a:cubicBezTo>
                <a:cubicBezTo>
                  <a:pt x="3465723" y="111646"/>
                  <a:pt x="3482204" y="105257"/>
                  <a:pt x="3499271" y="101600"/>
                </a:cubicBezTo>
                <a:cubicBezTo>
                  <a:pt x="3541484" y="92554"/>
                  <a:pt x="3585315" y="89852"/>
                  <a:pt x="3626271" y="76200"/>
                </a:cubicBezTo>
                <a:cubicBezTo>
                  <a:pt x="3677071" y="59267"/>
                  <a:pt x="3726163" y="35902"/>
                  <a:pt x="3778671" y="25400"/>
                </a:cubicBezTo>
                <a:cubicBezTo>
                  <a:pt x="3871524" y="6829"/>
                  <a:pt x="3820802" y="15753"/>
                  <a:pt x="3931071" y="0"/>
                </a:cubicBezTo>
                <a:cubicBezTo>
                  <a:pt x="4096171" y="4233"/>
                  <a:pt x="4261395" y="5027"/>
                  <a:pt x="4426371" y="12700"/>
                </a:cubicBezTo>
                <a:cubicBezTo>
                  <a:pt x="4483620" y="15363"/>
                  <a:pt x="4486950" y="39081"/>
                  <a:pt x="4540671" y="63500"/>
                </a:cubicBezTo>
                <a:cubicBezTo>
                  <a:pt x="4621044" y="100033"/>
                  <a:pt x="4660390" y="92856"/>
                  <a:pt x="4756571" y="101600"/>
                </a:cubicBezTo>
                <a:cubicBezTo>
                  <a:pt x="4773504" y="127000"/>
                  <a:pt x="4785785" y="156214"/>
                  <a:pt x="4807371" y="177800"/>
                </a:cubicBezTo>
                <a:cubicBezTo>
                  <a:pt x="4913725" y="284154"/>
                  <a:pt x="4874710" y="230764"/>
                  <a:pt x="4934371" y="330200"/>
                </a:cubicBezTo>
                <a:cubicBezTo>
                  <a:pt x="4940816" y="355979"/>
                  <a:pt x="4948839" y="393593"/>
                  <a:pt x="4959771" y="419100"/>
                </a:cubicBezTo>
                <a:cubicBezTo>
                  <a:pt x="5006851" y="528954"/>
                  <a:pt x="4968087" y="418649"/>
                  <a:pt x="4997871" y="508000"/>
                </a:cubicBezTo>
                <a:cubicBezTo>
                  <a:pt x="5021014" y="693141"/>
                  <a:pt x="5021774" y="643428"/>
                  <a:pt x="4985171" y="927100"/>
                </a:cubicBezTo>
                <a:cubicBezTo>
                  <a:pt x="4981745" y="953654"/>
                  <a:pt x="4968238" y="977900"/>
                  <a:pt x="4959771" y="1003300"/>
                </a:cubicBezTo>
                <a:lnTo>
                  <a:pt x="4947071" y="1041400"/>
                </a:lnTo>
                <a:cubicBezTo>
                  <a:pt x="4942838" y="1181100"/>
                  <a:pt x="4941915" y="1320940"/>
                  <a:pt x="4934371" y="1460500"/>
                </a:cubicBezTo>
                <a:cubicBezTo>
                  <a:pt x="4933429" y="1477929"/>
                  <a:pt x="4925094" y="1494184"/>
                  <a:pt x="4921671" y="1511300"/>
                </a:cubicBezTo>
                <a:cubicBezTo>
                  <a:pt x="4916621" y="1536550"/>
                  <a:pt x="4913204" y="1562100"/>
                  <a:pt x="4908971" y="1587500"/>
                </a:cubicBezTo>
                <a:cubicBezTo>
                  <a:pt x="4904738" y="1909233"/>
                  <a:pt x="4913924" y="2231423"/>
                  <a:pt x="4896271" y="2552700"/>
                </a:cubicBezTo>
                <a:cubicBezTo>
                  <a:pt x="4889385" y="2678018"/>
                  <a:pt x="4857873" y="2732497"/>
                  <a:pt x="4794671" y="2819400"/>
                </a:cubicBezTo>
                <a:cubicBezTo>
                  <a:pt x="4778728" y="2841322"/>
                  <a:pt x="4758077" y="2859814"/>
                  <a:pt x="4743871" y="2882900"/>
                </a:cubicBezTo>
                <a:cubicBezTo>
                  <a:pt x="4724027" y="2915147"/>
                  <a:pt x="4716317" y="2954612"/>
                  <a:pt x="4693071" y="2984500"/>
                </a:cubicBezTo>
                <a:cubicBezTo>
                  <a:pt x="4663438" y="3022600"/>
                  <a:pt x="4638301" y="3064670"/>
                  <a:pt x="4604171" y="3098800"/>
                </a:cubicBezTo>
                <a:cubicBezTo>
                  <a:pt x="4591471" y="3111500"/>
                  <a:pt x="4576510" y="3122285"/>
                  <a:pt x="4566071" y="3136900"/>
                </a:cubicBezTo>
                <a:cubicBezTo>
                  <a:pt x="4555067" y="3152306"/>
                  <a:pt x="4550705" y="3171646"/>
                  <a:pt x="4540671" y="3187700"/>
                </a:cubicBezTo>
                <a:cubicBezTo>
                  <a:pt x="4529453" y="3205649"/>
                  <a:pt x="4514312" y="3220888"/>
                  <a:pt x="4502571" y="3238500"/>
                </a:cubicBezTo>
                <a:cubicBezTo>
                  <a:pt x="4494309" y="3250892"/>
                  <a:pt x="4454857" y="3321157"/>
                  <a:pt x="4439071" y="3340100"/>
                </a:cubicBezTo>
                <a:cubicBezTo>
                  <a:pt x="4408513" y="3376770"/>
                  <a:pt x="4400333" y="3378625"/>
                  <a:pt x="4362871" y="3403600"/>
                </a:cubicBezTo>
                <a:cubicBezTo>
                  <a:pt x="4301941" y="3494995"/>
                  <a:pt x="4388223" y="3382465"/>
                  <a:pt x="4261271" y="3467100"/>
                </a:cubicBezTo>
                <a:cubicBezTo>
                  <a:pt x="4248571" y="3475567"/>
                  <a:pt x="4237516" y="3487284"/>
                  <a:pt x="4223171" y="3492500"/>
                </a:cubicBezTo>
                <a:cubicBezTo>
                  <a:pt x="4190364" y="3504430"/>
                  <a:pt x="4121571" y="3517900"/>
                  <a:pt x="4121571" y="3517900"/>
                </a:cubicBezTo>
                <a:cubicBezTo>
                  <a:pt x="4041138" y="3513667"/>
                  <a:pt x="3960485" y="3512492"/>
                  <a:pt x="3880271" y="3505200"/>
                </a:cubicBezTo>
                <a:cubicBezTo>
                  <a:pt x="3866939" y="3503988"/>
                  <a:pt x="3855558" y="3492500"/>
                  <a:pt x="3842171" y="3492500"/>
                </a:cubicBezTo>
                <a:cubicBezTo>
                  <a:pt x="3621594" y="3492500"/>
                  <a:pt x="3505644" y="3510673"/>
                  <a:pt x="3296071" y="3517900"/>
                </a:cubicBezTo>
                <a:lnTo>
                  <a:pt x="2788071" y="3530600"/>
                </a:lnTo>
                <a:cubicBezTo>
                  <a:pt x="2771138" y="3539067"/>
                  <a:pt x="2754672" y="3548542"/>
                  <a:pt x="2737271" y="3556000"/>
                </a:cubicBezTo>
                <a:cubicBezTo>
                  <a:pt x="2724966" y="3561273"/>
                  <a:pt x="2710310" y="3561274"/>
                  <a:pt x="2699171" y="3568700"/>
                </a:cubicBezTo>
                <a:cubicBezTo>
                  <a:pt x="2673580" y="3585760"/>
                  <a:pt x="2656212" y="3623890"/>
                  <a:pt x="2622971" y="3632200"/>
                </a:cubicBezTo>
                <a:cubicBezTo>
                  <a:pt x="2585781" y="3641497"/>
                  <a:pt x="2546771" y="3640667"/>
                  <a:pt x="2508671" y="3644900"/>
                </a:cubicBezTo>
                <a:cubicBezTo>
                  <a:pt x="2495971" y="3649133"/>
                  <a:pt x="2483558" y="3654353"/>
                  <a:pt x="2470571" y="3657600"/>
                </a:cubicBezTo>
                <a:cubicBezTo>
                  <a:pt x="2345128" y="3688961"/>
                  <a:pt x="2324195" y="3666354"/>
                  <a:pt x="2140371" y="3657600"/>
                </a:cubicBezTo>
                <a:cubicBezTo>
                  <a:pt x="2093404" y="3641944"/>
                  <a:pt x="1997580" y="3610832"/>
                  <a:pt x="1975271" y="3594100"/>
                </a:cubicBezTo>
                <a:lnTo>
                  <a:pt x="1924471" y="3556000"/>
                </a:lnTo>
                <a:cubicBezTo>
                  <a:pt x="1869438" y="3560233"/>
                  <a:pt x="1813622" y="3558528"/>
                  <a:pt x="1759371" y="3568700"/>
                </a:cubicBezTo>
                <a:cubicBezTo>
                  <a:pt x="1744369" y="3571513"/>
                  <a:pt x="1736448" y="3592474"/>
                  <a:pt x="1721271" y="3594100"/>
                </a:cubicBezTo>
                <a:cubicBezTo>
                  <a:pt x="1615956" y="3605384"/>
                  <a:pt x="1509604" y="3602567"/>
                  <a:pt x="1403771" y="3606800"/>
                </a:cubicBezTo>
                <a:cubicBezTo>
                  <a:pt x="1391071" y="3611033"/>
                  <a:pt x="1378876" y="3617299"/>
                  <a:pt x="1365671" y="3619500"/>
                </a:cubicBezTo>
                <a:cubicBezTo>
                  <a:pt x="1197224" y="3647574"/>
                  <a:pt x="1092476" y="3626525"/>
                  <a:pt x="895771" y="3619500"/>
                </a:cubicBezTo>
                <a:cubicBezTo>
                  <a:pt x="874604" y="3615267"/>
                  <a:pt x="853304" y="3611654"/>
                  <a:pt x="832271" y="3606800"/>
                </a:cubicBezTo>
                <a:cubicBezTo>
                  <a:pt x="798256" y="3598950"/>
                  <a:pt x="730671" y="3581400"/>
                  <a:pt x="730671" y="3581400"/>
                </a:cubicBezTo>
                <a:cubicBezTo>
                  <a:pt x="564028" y="3456418"/>
                  <a:pt x="766443" y="3599862"/>
                  <a:pt x="641771" y="3530600"/>
                </a:cubicBezTo>
                <a:cubicBezTo>
                  <a:pt x="615086" y="3515775"/>
                  <a:pt x="590971" y="3496733"/>
                  <a:pt x="565571" y="3479800"/>
                </a:cubicBezTo>
                <a:cubicBezTo>
                  <a:pt x="528109" y="3454825"/>
                  <a:pt x="519929" y="3452970"/>
                  <a:pt x="489371" y="3416300"/>
                </a:cubicBezTo>
                <a:cubicBezTo>
                  <a:pt x="479600" y="3404574"/>
                  <a:pt x="472438" y="3390900"/>
                  <a:pt x="463971" y="3378200"/>
                </a:cubicBezTo>
                <a:cubicBezTo>
                  <a:pt x="459738" y="3361267"/>
                  <a:pt x="458147" y="3343443"/>
                  <a:pt x="451271" y="3327400"/>
                </a:cubicBezTo>
                <a:cubicBezTo>
                  <a:pt x="441565" y="3304753"/>
                  <a:pt x="380832" y="3233721"/>
                  <a:pt x="375071" y="3225800"/>
                </a:cubicBezTo>
                <a:cubicBezTo>
                  <a:pt x="357116" y="3201112"/>
                  <a:pt x="338889" y="3176400"/>
                  <a:pt x="324271" y="3149600"/>
                </a:cubicBezTo>
                <a:cubicBezTo>
                  <a:pt x="288008" y="3083119"/>
                  <a:pt x="241038" y="3019867"/>
                  <a:pt x="222671" y="2946400"/>
                </a:cubicBezTo>
                <a:cubicBezTo>
                  <a:pt x="201754" y="2862731"/>
                  <a:pt x="195795" y="2822551"/>
                  <a:pt x="159171" y="2743200"/>
                </a:cubicBezTo>
                <a:cubicBezTo>
                  <a:pt x="126651" y="2672740"/>
                  <a:pt x="121759" y="2689852"/>
                  <a:pt x="82971" y="2628900"/>
                </a:cubicBezTo>
                <a:cubicBezTo>
                  <a:pt x="64647" y="2600106"/>
                  <a:pt x="49104" y="2569633"/>
                  <a:pt x="32171" y="2540000"/>
                </a:cubicBezTo>
                <a:cubicBezTo>
                  <a:pt x="28607" y="2518619"/>
                  <a:pt x="6771" y="2391242"/>
                  <a:pt x="6771" y="2374900"/>
                </a:cubicBezTo>
                <a:cubicBezTo>
                  <a:pt x="6771" y="2277441"/>
                  <a:pt x="8996" y="2179694"/>
                  <a:pt x="19471" y="2082800"/>
                </a:cubicBezTo>
                <a:cubicBezTo>
                  <a:pt x="25986" y="2022539"/>
                  <a:pt x="57571" y="1905000"/>
                  <a:pt x="57571" y="1905000"/>
                </a:cubicBezTo>
                <a:cubicBezTo>
                  <a:pt x="53338" y="1845733"/>
                  <a:pt x="51091" y="1786291"/>
                  <a:pt x="44871" y="1727200"/>
                </a:cubicBezTo>
                <a:cubicBezTo>
                  <a:pt x="33893" y="1622909"/>
                  <a:pt x="36301" y="1701334"/>
                  <a:pt x="19471" y="1625600"/>
                </a:cubicBezTo>
                <a:cubicBezTo>
                  <a:pt x="13885" y="1600463"/>
                  <a:pt x="11004" y="1574800"/>
                  <a:pt x="6771" y="1549400"/>
                </a:cubicBezTo>
                <a:cubicBezTo>
                  <a:pt x="11004" y="1354667"/>
                  <a:pt x="-18072" y="1156327"/>
                  <a:pt x="19471" y="965200"/>
                </a:cubicBezTo>
                <a:cubicBezTo>
                  <a:pt x="31010" y="906454"/>
                  <a:pt x="110550" y="886095"/>
                  <a:pt x="146471" y="838200"/>
                </a:cubicBezTo>
                <a:lnTo>
                  <a:pt x="222671" y="736600"/>
                </a:lnTo>
                <a:cubicBezTo>
                  <a:pt x="226904" y="702733"/>
                  <a:pt x="232281" y="668990"/>
                  <a:pt x="235371" y="635000"/>
                </a:cubicBezTo>
                <a:cubicBezTo>
                  <a:pt x="240750" y="575826"/>
                  <a:pt x="237745" y="515714"/>
                  <a:pt x="248071" y="457200"/>
                </a:cubicBezTo>
                <a:cubicBezTo>
                  <a:pt x="256358" y="410239"/>
                  <a:pt x="280512" y="421929"/>
                  <a:pt x="311571" y="406400"/>
                </a:cubicBezTo>
                <a:cubicBezTo>
                  <a:pt x="325223" y="399574"/>
                  <a:pt x="336419" y="388573"/>
                  <a:pt x="349671" y="381000"/>
                </a:cubicBezTo>
                <a:cubicBezTo>
                  <a:pt x="401994" y="351101"/>
                  <a:pt x="414223" y="351016"/>
                  <a:pt x="476671" y="330200"/>
                </a:cubicBezTo>
                <a:cubicBezTo>
                  <a:pt x="533303" y="311323"/>
                  <a:pt x="596045" y="287747"/>
                  <a:pt x="654471" y="279400"/>
                </a:cubicBezTo>
                <a:lnTo>
                  <a:pt x="743371" y="266700"/>
                </a:lnTo>
                <a:cubicBezTo>
                  <a:pt x="756071" y="258233"/>
                  <a:pt x="770678" y="252093"/>
                  <a:pt x="781471" y="241300"/>
                </a:cubicBezTo>
                <a:cubicBezTo>
                  <a:pt x="854437" y="168334"/>
                  <a:pt x="787586" y="206492"/>
                  <a:pt x="844971" y="177800"/>
                </a:cubicBezTo>
              </a:path>
            </a:pathLst>
          </a:custGeom>
          <a:ln w="76200" cmpd="sng">
            <a:solidFill>
              <a:srgbClr val="008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7" name="TextBox 6"/>
          <p:cNvSpPr txBox="1"/>
          <p:nvPr/>
        </p:nvSpPr>
        <p:spPr>
          <a:xfrm>
            <a:off x="6350000" y="1219200"/>
            <a:ext cx="1474382" cy="461665"/>
          </a:xfrm>
          <a:prstGeom prst="rect">
            <a:avLst/>
          </a:prstGeom>
          <a:noFill/>
        </p:spPr>
        <p:txBody>
          <a:bodyPr wrap="none" rtlCol="0">
            <a:spAutoFit/>
          </a:bodyPr>
          <a:lstStyle/>
          <a:p>
            <a:r>
              <a:rPr lang="en-US" dirty="0" smtClean="0">
                <a:latin typeface="+mj-lt"/>
              </a:rPr>
              <a:t>Plaintext</a:t>
            </a:r>
          </a:p>
        </p:txBody>
      </p:sp>
      <p:sp>
        <p:nvSpPr>
          <p:cNvPr id="8" name="TextBox 7"/>
          <p:cNvSpPr txBox="1"/>
          <p:nvPr/>
        </p:nvSpPr>
        <p:spPr>
          <a:xfrm>
            <a:off x="6565900" y="1879600"/>
            <a:ext cx="1755559" cy="461665"/>
          </a:xfrm>
          <a:prstGeom prst="rect">
            <a:avLst/>
          </a:prstGeom>
          <a:noFill/>
        </p:spPr>
        <p:txBody>
          <a:bodyPr wrap="none" rtlCol="0">
            <a:spAutoFit/>
          </a:bodyPr>
          <a:lstStyle/>
          <a:p>
            <a:r>
              <a:rPr lang="en-US" dirty="0" err="1" smtClean="0">
                <a:latin typeface="+mj-lt"/>
              </a:rPr>
              <a:t>Ciphertext</a:t>
            </a:r>
            <a:endParaRPr lang="en-US" dirty="0" smtClean="0">
              <a:latin typeface="+mj-lt"/>
            </a:endParaRPr>
          </a:p>
        </p:txBody>
      </p:sp>
      <p:sp>
        <p:nvSpPr>
          <p:cNvPr id="9" name="TextBox 8"/>
          <p:cNvSpPr txBox="1"/>
          <p:nvPr/>
        </p:nvSpPr>
        <p:spPr>
          <a:xfrm>
            <a:off x="6845300" y="1511300"/>
            <a:ext cx="701484" cy="461665"/>
          </a:xfrm>
          <a:prstGeom prst="rect">
            <a:avLst/>
          </a:prstGeom>
          <a:noFill/>
        </p:spPr>
        <p:txBody>
          <a:bodyPr wrap="none" rtlCol="0">
            <a:spAutoFit/>
          </a:bodyPr>
          <a:lstStyle/>
          <a:p>
            <a:r>
              <a:rPr lang="en-US" dirty="0" smtClean="0">
                <a:latin typeface="+mj-lt"/>
              </a:rPr>
              <a:t>Key</a:t>
            </a:r>
          </a:p>
        </p:txBody>
      </p:sp>
      <p:cxnSp>
        <p:nvCxnSpPr>
          <p:cNvPr id="13" name="Curved Connector 12"/>
          <p:cNvCxnSpPr/>
          <p:nvPr/>
        </p:nvCxnSpPr>
        <p:spPr bwMode="auto">
          <a:xfrm rot="5400000">
            <a:off x="7035800" y="2590800"/>
            <a:ext cx="1828800" cy="1447800"/>
          </a:xfrm>
          <a:prstGeom prst="curvedConnector3">
            <a:avLst>
              <a:gd name="adj1" fmla="val 50000"/>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Curved Connector 17"/>
          <p:cNvCxnSpPr>
            <a:stCxn id="7" idx="3"/>
          </p:cNvCxnSpPr>
          <p:nvPr/>
        </p:nvCxnSpPr>
        <p:spPr bwMode="auto">
          <a:xfrm>
            <a:off x="7824382" y="1450033"/>
            <a:ext cx="862418" cy="937567"/>
          </a:xfrm>
          <a:prstGeom prst="curvedConnector2">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Curved Connector 21"/>
          <p:cNvCxnSpPr>
            <a:stCxn id="9" idx="1"/>
          </p:cNvCxnSpPr>
          <p:nvPr/>
        </p:nvCxnSpPr>
        <p:spPr bwMode="auto">
          <a:xfrm rot="10800000" flipV="1">
            <a:off x="4813300" y="1742132"/>
            <a:ext cx="2032000" cy="2512367"/>
          </a:xfrm>
          <a:prstGeom prst="curvedConnector2">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Curved Connector 23"/>
          <p:cNvCxnSpPr/>
          <p:nvPr/>
        </p:nvCxnSpPr>
        <p:spPr bwMode="auto">
          <a:xfrm rot="10800000" flipV="1">
            <a:off x="4254500" y="1450032"/>
            <a:ext cx="2044700" cy="2740967"/>
          </a:xfrm>
          <a:prstGeom prst="curvedConnector2">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Curved Connector 31"/>
          <p:cNvCxnSpPr>
            <a:stCxn id="8" idx="1"/>
          </p:cNvCxnSpPr>
          <p:nvPr/>
        </p:nvCxnSpPr>
        <p:spPr bwMode="auto">
          <a:xfrm rot="10800000" flipV="1">
            <a:off x="5486400" y="2110432"/>
            <a:ext cx="1079500" cy="2055167"/>
          </a:xfrm>
          <a:prstGeom prst="curvedConnector2">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Curved Connector 38"/>
          <p:cNvCxnSpPr>
            <a:stCxn id="9" idx="3"/>
          </p:cNvCxnSpPr>
          <p:nvPr/>
        </p:nvCxnSpPr>
        <p:spPr bwMode="auto">
          <a:xfrm flipH="1">
            <a:off x="6540500" y="1742133"/>
            <a:ext cx="1006284" cy="2448867"/>
          </a:xfrm>
          <a:prstGeom prst="curvedConnector4">
            <a:avLst>
              <a:gd name="adj1" fmla="val -100965"/>
              <a:gd name="adj2" fmla="val 54713"/>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Curved Connector 44"/>
          <p:cNvCxnSpPr>
            <a:stCxn id="8" idx="2"/>
          </p:cNvCxnSpPr>
          <p:nvPr/>
        </p:nvCxnSpPr>
        <p:spPr bwMode="auto">
          <a:xfrm rot="5400000">
            <a:off x="5813223" y="2497044"/>
            <a:ext cx="1786236" cy="1474678"/>
          </a:xfrm>
          <a:prstGeom prst="curvedConnector3">
            <a:avLst>
              <a:gd name="adj1" fmla="val 50000"/>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818999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ssolv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dissolve">
                                      <p:cBhvr>
                                        <p:cTn id="41" dur="500"/>
                                        <p:tgtEl>
                                          <p:spTgt spid="4">
                                            <p:txEl>
                                              <p:pRg st="0" end="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dissolve">
                                      <p:cBhvr>
                                        <p:cTn id="44" dur="500"/>
                                        <p:tgtEl>
                                          <p:spTgt spid="4">
                                            <p:txEl>
                                              <p:pRg st="1" end="1"/>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dissolve">
                                      <p:cBhvr>
                                        <p:cTn id="47" dur="500"/>
                                        <p:tgtEl>
                                          <p:spTgt spid="4">
                                            <p:txEl>
                                              <p:pRg st="2" end="2"/>
                                            </p:tx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dissolve">
                                      <p:cBhvr>
                                        <p:cTn id="50" dur="500"/>
                                        <p:tgtEl>
                                          <p:spTgt spid="4">
                                            <p:txEl>
                                              <p:pRg st="3" end="3"/>
                                            </p:tx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dissolve">
                                      <p:cBhvr>
                                        <p:cTn id="53" dur="500"/>
                                        <p:tgtEl>
                                          <p:spTgt spid="4">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dissolve">
                                      <p:cBhvr>
                                        <p:cTn id="58" dur="500"/>
                                        <p:tgtEl>
                                          <p:spTgt spid="4">
                                            <p:txEl>
                                              <p:pRg st="5" end="5"/>
                                            </p:tx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dissolve">
                                      <p:cBhvr>
                                        <p:cTn id="61" dur="500"/>
                                        <p:tgtEl>
                                          <p:spTgt spid="4">
                                            <p:txEl>
                                              <p:pRg st="6" end="6"/>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
                                            <p:txEl>
                                              <p:pRg st="7" end="7"/>
                                            </p:txEl>
                                          </p:spTgt>
                                        </p:tgtEl>
                                        <p:attrNameLst>
                                          <p:attrName>style.visibility</p:attrName>
                                        </p:attrNameLst>
                                      </p:cBhvr>
                                      <p:to>
                                        <p:strVal val="visible"/>
                                      </p:to>
                                    </p:set>
                                    <p:animEffect transition="in" filter="dissolve">
                                      <p:cBhvr>
                                        <p:cTn id="64" dur="500"/>
                                        <p:tgtEl>
                                          <p:spTgt spid="4">
                                            <p:txEl>
                                              <p:pRg st="7" end="7"/>
                                            </p:txEl>
                                          </p:spTgt>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dissolve">
                                      <p:cBhvr>
                                        <p:cTn id="67" dur="500"/>
                                        <p:tgtEl>
                                          <p:spTgt spid="4">
                                            <p:txEl>
                                              <p:pRg st="8" end="8"/>
                                            </p:txEl>
                                          </p:spTgt>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dissolve">
                                      <p:cBhvr>
                                        <p:cTn id="7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7772400" cy="1104900"/>
          </a:xfrm>
        </p:spPr>
        <p:txBody>
          <a:bodyPr/>
          <a:lstStyle/>
          <a:p>
            <a:r>
              <a:rPr lang="en-US" dirty="0" smtClean="0"/>
              <a:t>Caesar’s Cipher: a little history</a:t>
            </a:r>
            <a:endParaRPr lang="en-US" dirty="0"/>
          </a:p>
        </p:txBody>
      </p:sp>
      <p:pic>
        <p:nvPicPr>
          <p:cNvPr id="4" name="Picture 3" descr="Screen Shot 2015-03-06 at 5.0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2755900"/>
            <a:ext cx="3619500" cy="3733800"/>
          </a:xfrm>
          <a:prstGeom prst="rect">
            <a:avLst/>
          </a:prstGeom>
        </p:spPr>
      </p:pic>
      <p:sp>
        <p:nvSpPr>
          <p:cNvPr id="3" name="Content Placeholder 2"/>
          <p:cNvSpPr>
            <a:spLocks noGrp="1"/>
          </p:cNvSpPr>
          <p:nvPr>
            <p:ph idx="1"/>
          </p:nvPr>
        </p:nvSpPr>
        <p:spPr>
          <a:xfrm>
            <a:off x="304800" y="914400"/>
            <a:ext cx="7772400" cy="4114800"/>
          </a:xfrm>
        </p:spPr>
        <p:txBody>
          <a:bodyPr/>
          <a:lstStyle/>
          <a:p>
            <a:r>
              <a:rPr lang="en-US" dirty="0" smtClean="0"/>
              <a:t>Simple </a:t>
            </a:r>
            <a:r>
              <a:rPr lang="en-US" u="sng" dirty="0" smtClean="0"/>
              <a:t>substitution</a:t>
            </a:r>
            <a:r>
              <a:rPr lang="en-US" dirty="0" smtClean="0"/>
              <a:t> cipher (replace one letter by another)</a:t>
            </a:r>
          </a:p>
          <a:p>
            <a:r>
              <a:rPr lang="en-US" dirty="0" smtClean="0"/>
              <a:t>Play with it at:</a:t>
            </a:r>
          </a:p>
          <a:p>
            <a:r>
              <a:rPr lang="en-US" dirty="0">
                <a:hlinkClick r:id="rId3"/>
              </a:rPr>
              <a:t>http://cryptoclub.math.uic.edu/shiftcipher/</a:t>
            </a:r>
            <a:r>
              <a:rPr lang="en-US" dirty="0" smtClean="0">
                <a:hlinkClick r:id="rId3"/>
              </a:rPr>
              <a:t>shiftcipher.htm</a:t>
            </a:r>
            <a:endParaRPr lang="en-US" dirty="0"/>
          </a:p>
          <a:p>
            <a:r>
              <a:rPr lang="en-US" dirty="0" smtClean="0"/>
              <a:t>Key = offset of one wheel from other</a:t>
            </a:r>
          </a:p>
          <a:p>
            <a:r>
              <a:rPr lang="en-US" dirty="0" smtClean="0"/>
              <a:t>Pretty easy to break: Letter frequencies preserved</a:t>
            </a:r>
          </a:p>
          <a:p>
            <a:r>
              <a:rPr lang="en-US" dirty="0" smtClean="0"/>
              <a:t>But what if you shifted the disc after each letter?</a:t>
            </a:r>
          </a:p>
          <a:p>
            <a:pPr lvl="1"/>
            <a:endParaRPr lang="en-US" dirty="0"/>
          </a:p>
        </p:txBody>
      </p:sp>
    </p:spTree>
    <p:extLst>
      <p:ext uri="{BB962C8B-B14F-4D97-AF65-F5344CB8AC3E}">
        <p14:creationId xmlns:p14="http://schemas.microsoft.com/office/powerpoint/2010/main" val="3105611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7000"/>
            <a:ext cx="8356600" cy="876300"/>
          </a:xfrm>
        </p:spPr>
        <p:txBody>
          <a:bodyPr/>
          <a:lstStyle/>
          <a:p>
            <a:r>
              <a:rPr lang="en-US" dirty="0" smtClean="0"/>
              <a:t>What’s a “Man in the Middle” attack, or How Mary Queen of Scots lost her head in 1587</a:t>
            </a:r>
            <a:endParaRPr lang="en-US" dirty="0"/>
          </a:p>
        </p:txBody>
      </p:sp>
      <p:pic>
        <p:nvPicPr>
          <p:cNvPr id="4" name="Picture 3"/>
          <p:cNvPicPr>
            <a:picLocks noChangeAspect="1"/>
          </p:cNvPicPr>
          <p:nvPr/>
        </p:nvPicPr>
        <p:blipFill>
          <a:blip r:embed="rId2"/>
          <a:stretch>
            <a:fillRect/>
          </a:stretch>
        </p:blipFill>
        <p:spPr>
          <a:xfrm flipH="1">
            <a:off x="1346200" y="1079500"/>
            <a:ext cx="2159000" cy="2108200"/>
          </a:xfrm>
          <a:prstGeom prst="rect">
            <a:avLst/>
          </a:prstGeom>
        </p:spPr>
      </p:pic>
      <p:grpSp>
        <p:nvGrpSpPr>
          <p:cNvPr id="9" name="Group 8"/>
          <p:cNvGrpSpPr/>
          <p:nvPr/>
        </p:nvGrpSpPr>
        <p:grpSpPr>
          <a:xfrm>
            <a:off x="2235200" y="3552880"/>
            <a:ext cx="1092200" cy="1628719"/>
            <a:chOff x="3848100" y="2879780"/>
            <a:chExt cx="1092200" cy="1628719"/>
          </a:xfrm>
        </p:grpSpPr>
        <p:pic>
          <p:nvPicPr>
            <p:cNvPr id="7" name="Picture 6"/>
            <p:cNvPicPr>
              <a:picLocks noChangeAspect="1"/>
            </p:cNvPicPr>
            <p:nvPr/>
          </p:nvPicPr>
          <p:blipFill>
            <a:blip r:embed="rId3"/>
            <a:stretch>
              <a:fillRect/>
            </a:stretch>
          </p:blipFill>
          <p:spPr>
            <a:xfrm>
              <a:off x="3848100" y="2879780"/>
              <a:ext cx="1092200" cy="1628719"/>
            </a:xfrm>
            <a:prstGeom prst="rect">
              <a:avLst/>
            </a:prstGeom>
          </p:spPr>
        </p:pic>
        <p:sp>
          <p:nvSpPr>
            <p:cNvPr id="8" name="Rectangle 7"/>
            <p:cNvSpPr/>
            <p:nvPr/>
          </p:nvSpPr>
          <p:spPr>
            <a:xfrm>
              <a:off x="3952271" y="3657600"/>
              <a:ext cx="924529" cy="423564"/>
            </a:xfrm>
            <a:prstGeom prst="rect">
              <a:avLst/>
            </a:prstGeom>
            <a:noFill/>
          </p:spPr>
          <p:txBody>
            <a:bodyPr wrap="none" lIns="91440" tIns="45720" rIns="91440" bIns="45720">
              <a:prstTxWarp prst="textInflateBottom">
                <a:avLst/>
              </a:prstTxWarp>
              <a:spAutoFit/>
            </a:bodyPr>
            <a:lstStyle/>
            <a:p>
              <a:pPr algn="ctr"/>
              <a:r>
                <a:rPr lang="en-US" sz="5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j-lt"/>
                </a:rPr>
                <a:t>Beer</a:t>
              </a:r>
              <a:endParaRPr lang="en-US" sz="5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j-lt"/>
              </a:endParaRPr>
            </a:p>
          </p:txBody>
        </p:sp>
      </p:grpSp>
      <p:pic>
        <p:nvPicPr>
          <p:cNvPr id="10" name="Picture 9">
            <a:hlinkClick r:id="rId4" action="ppaction://hlinksldjump"/>
          </p:cNvPr>
          <p:cNvPicPr>
            <a:picLocks noChangeAspect="1"/>
          </p:cNvPicPr>
          <p:nvPr/>
        </p:nvPicPr>
        <p:blipFill>
          <a:blip r:embed="rId5"/>
          <a:stretch>
            <a:fillRect/>
          </a:stretch>
        </p:blipFill>
        <p:spPr>
          <a:xfrm>
            <a:off x="596901" y="3075215"/>
            <a:ext cx="508000" cy="315686"/>
          </a:xfrm>
          <a:prstGeom prst="rect">
            <a:avLst/>
          </a:prstGeom>
        </p:spPr>
      </p:pic>
      <p:pic>
        <p:nvPicPr>
          <p:cNvPr id="16" name="Picture 15"/>
          <p:cNvPicPr>
            <a:picLocks noChangeAspect="1"/>
          </p:cNvPicPr>
          <p:nvPr/>
        </p:nvPicPr>
        <p:blipFill>
          <a:blip r:embed="rId5"/>
          <a:stretch>
            <a:fillRect/>
          </a:stretch>
        </p:blipFill>
        <p:spPr>
          <a:xfrm>
            <a:off x="4216401" y="4548415"/>
            <a:ext cx="508000" cy="315686"/>
          </a:xfrm>
          <a:prstGeom prst="rect">
            <a:avLst/>
          </a:prstGeom>
        </p:spPr>
      </p:pic>
      <p:pic>
        <p:nvPicPr>
          <p:cNvPr id="17" name="Picture 16"/>
          <p:cNvPicPr>
            <a:picLocks noChangeAspect="1"/>
          </p:cNvPicPr>
          <p:nvPr/>
        </p:nvPicPr>
        <p:blipFill>
          <a:blip r:embed="rId5"/>
          <a:stretch>
            <a:fillRect/>
          </a:stretch>
        </p:blipFill>
        <p:spPr>
          <a:xfrm>
            <a:off x="2501901" y="3621315"/>
            <a:ext cx="508000" cy="315686"/>
          </a:xfrm>
          <a:prstGeom prst="rect">
            <a:avLst/>
          </a:prstGeom>
        </p:spPr>
      </p:pic>
      <p:cxnSp>
        <p:nvCxnSpPr>
          <p:cNvPr id="22" name="Straight Arrow Connector 21"/>
          <p:cNvCxnSpPr/>
          <p:nvPr/>
        </p:nvCxnSpPr>
        <p:spPr bwMode="auto">
          <a:xfrm>
            <a:off x="1206500" y="3416300"/>
            <a:ext cx="990600" cy="45720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p:cNvCxnSpPr/>
          <p:nvPr/>
        </p:nvCxnSpPr>
        <p:spPr bwMode="auto">
          <a:xfrm flipV="1">
            <a:off x="3378200" y="4673600"/>
            <a:ext cx="800100" cy="78740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p:cNvCxnSpPr/>
          <p:nvPr/>
        </p:nvCxnSpPr>
        <p:spPr bwMode="auto">
          <a:xfrm flipV="1">
            <a:off x="3568700" y="2006600"/>
            <a:ext cx="2819400" cy="200660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p:cNvCxnSpPr/>
          <p:nvPr/>
        </p:nvCxnSpPr>
        <p:spPr bwMode="auto">
          <a:xfrm>
            <a:off x="4826000" y="4775200"/>
            <a:ext cx="482600" cy="44450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45" name="Group 44"/>
          <p:cNvGrpSpPr/>
          <p:nvPr/>
        </p:nvGrpSpPr>
        <p:grpSpPr>
          <a:xfrm>
            <a:off x="6032501" y="3543300"/>
            <a:ext cx="792220" cy="558801"/>
            <a:chOff x="5626101" y="3175000"/>
            <a:chExt cx="792220" cy="558801"/>
          </a:xfrm>
        </p:grpSpPr>
        <p:pic>
          <p:nvPicPr>
            <p:cNvPr id="18" name="Picture 17"/>
            <p:cNvPicPr>
              <a:picLocks noChangeAspect="1"/>
            </p:cNvPicPr>
            <p:nvPr/>
          </p:nvPicPr>
          <p:blipFill>
            <a:blip r:embed="rId5"/>
            <a:stretch>
              <a:fillRect/>
            </a:stretch>
          </p:blipFill>
          <p:spPr>
            <a:xfrm>
              <a:off x="5626101" y="3418115"/>
              <a:ext cx="508000" cy="315686"/>
            </a:xfrm>
            <a:prstGeom prst="rect">
              <a:avLst/>
            </a:prstGeom>
          </p:spPr>
        </p:pic>
        <p:sp>
          <p:nvSpPr>
            <p:cNvPr id="31" name="TextBox 30"/>
            <p:cNvSpPr txBox="1"/>
            <p:nvPr/>
          </p:nvSpPr>
          <p:spPr>
            <a:xfrm>
              <a:off x="6070600" y="3175000"/>
              <a:ext cx="347721" cy="461665"/>
            </a:xfrm>
            <a:prstGeom prst="rect">
              <a:avLst/>
            </a:prstGeom>
            <a:noFill/>
          </p:spPr>
          <p:txBody>
            <a:bodyPr wrap="none" rtlCol="0">
              <a:spAutoFit/>
            </a:bodyPr>
            <a:lstStyle/>
            <a:p>
              <a:r>
                <a:rPr lang="en-US" dirty="0" smtClean="0">
                  <a:latin typeface="+mj-lt"/>
                </a:rPr>
                <a:t>*</a:t>
              </a:r>
              <a:endParaRPr lang="en-US" dirty="0">
                <a:latin typeface="+mj-lt"/>
              </a:endParaRPr>
            </a:p>
          </p:txBody>
        </p:sp>
      </p:grpSp>
      <p:grpSp>
        <p:nvGrpSpPr>
          <p:cNvPr id="57" name="Group 56"/>
          <p:cNvGrpSpPr/>
          <p:nvPr/>
        </p:nvGrpSpPr>
        <p:grpSpPr>
          <a:xfrm>
            <a:off x="88900" y="1282700"/>
            <a:ext cx="1409700" cy="1693565"/>
            <a:chOff x="88900" y="1282700"/>
            <a:chExt cx="1409700" cy="1693565"/>
          </a:xfrm>
        </p:grpSpPr>
        <p:pic>
          <p:nvPicPr>
            <p:cNvPr id="14" name="Picture 13"/>
            <p:cNvPicPr>
              <a:picLocks noChangeAspect="1"/>
            </p:cNvPicPr>
            <p:nvPr/>
          </p:nvPicPr>
          <p:blipFill>
            <a:blip r:embed="rId6"/>
            <a:stretch>
              <a:fillRect/>
            </a:stretch>
          </p:blipFill>
          <p:spPr>
            <a:xfrm>
              <a:off x="215900" y="1282700"/>
              <a:ext cx="968587" cy="1320800"/>
            </a:xfrm>
            <a:prstGeom prst="rect">
              <a:avLst/>
            </a:prstGeom>
          </p:spPr>
        </p:pic>
        <p:sp>
          <p:nvSpPr>
            <p:cNvPr id="32" name="TextBox 31"/>
            <p:cNvSpPr txBox="1"/>
            <p:nvPr/>
          </p:nvSpPr>
          <p:spPr>
            <a:xfrm>
              <a:off x="88900" y="2514600"/>
              <a:ext cx="1409700" cy="461665"/>
            </a:xfrm>
            <a:prstGeom prst="rect">
              <a:avLst/>
            </a:prstGeom>
            <a:noFill/>
          </p:spPr>
          <p:txBody>
            <a:bodyPr wrap="square" rtlCol="0">
              <a:spAutoFit/>
            </a:bodyPr>
            <a:lstStyle/>
            <a:p>
              <a:r>
                <a:rPr lang="en-US" dirty="0" smtClean="0">
                  <a:latin typeface="+mj-lt"/>
                </a:rPr>
                <a:t>Mary S.</a:t>
              </a:r>
              <a:endParaRPr lang="en-US" dirty="0">
                <a:latin typeface="+mj-lt"/>
              </a:endParaRPr>
            </a:p>
          </p:txBody>
        </p:sp>
      </p:grpSp>
      <p:grpSp>
        <p:nvGrpSpPr>
          <p:cNvPr id="59" name="Group 58"/>
          <p:cNvGrpSpPr/>
          <p:nvPr/>
        </p:nvGrpSpPr>
        <p:grpSpPr>
          <a:xfrm>
            <a:off x="5118100" y="4806372"/>
            <a:ext cx="2019300" cy="1802093"/>
            <a:chOff x="5118100" y="4806372"/>
            <a:chExt cx="2019300" cy="1802093"/>
          </a:xfrm>
        </p:grpSpPr>
        <p:pic>
          <p:nvPicPr>
            <p:cNvPr id="13" name="Picture 12"/>
            <p:cNvPicPr>
              <a:picLocks noChangeAspect="1"/>
            </p:cNvPicPr>
            <p:nvPr/>
          </p:nvPicPr>
          <p:blipFill>
            <a:blip r:embed="rId7"/>
            <a:stretch>
              <a:fillRect/>
            </a:stretch>
          </p:blipFill>
          <p:spPr>
            <a:xfrm>
              <a:off x="5524500" y="4806372"/>
              <a:ext cx="1092200" cy="1340427"/>
            </a:xfrm>
            <a:prstGeom prst="rect">
              <a:avLst/>
            </a:prstGeom>
          </p:spPr>
        </p:pic>
        <p:sp>
          <p:nvSpPr>
            <p:cNvPr id="33" name="TextBox 32"/>
            <p:cNvSpPr txBox="1"/>
            <p:nvPr/>
          </p:nvSpPr>
          <p:spPr>
            <a:xfrm>
              <a:off x="5118100" y="6146800"/>
              <a:ext cx="2019300" cy="461665"/>
            </a:xfrm>
            <a:prstGeom prst="rect">
              <a:avLst/>
            </a:prstGeom>
            <a:noFill/>
          </p:spPr>
          <p:txBody>
            <a:bodyPr wrap="square" rtlCol="0">
              <a:spAutoFit/>
            </a:bodyPr>
            <a:lstStyle/>
            <a:p>
              <a:r>
                <a:rPr lang="en-US" dirty="0" smtClean="0">
                  <a:latin typeface="+mj-lt"/>
                </a:rPr>
                <a:t>Francis W.</a:t>
              </a:r>
              <a:endParaRPr lang="en-US" dirty="0">
                <a:latin typeface="+mj-lt"/>
              </a:endParaRPr>
            </a:p>
          </p:txBody>
        </p:sp>
      </p:grpSp>
      <p:grpSp>
        <p:nvGrpSpPr>
          <p:cNvPr id="60" name="Group 59"/>
          <p:cNvGrpSpPr/>
          <p:nvPr/>
        </p:nvGrpSpPr>
        <p:grpSpPr>
          <a:xfrm>
            <a:off x="7124700" y="4796946"/>
            <a:ext cx="2019300" cy="1773419"/>
            <a:chOff x="7124700" y="4796946"/>
            <a:chExt cx="2019300" cy="1773419"/>
          </a:xfrm>
        </p:grpSpPr>
        <p:pic>
          <p:nvPicPr>
            <p:cNvPr id="11" name="Picture 10"/>
            <p:cNvPicPr>
              <a:picLocks noChangeAspect="1"/>
            </p:cNvPicPr>
            <p:nvPr/>
          </p:nvPicPr>
          <p:blipFill>
            <a:blip r:embed="rId8"/>
            <a:stretch>
              <a:fillRect/>
            </a:stretch>
          </p:blipFill>
          <p:spPr>
            <a:xfrm>
              <a:off x="7391400" y="4796946"/>
              <a:ext cx="1181100" cy="1375253"/>
            </a:xfrm>
            <a:prstGeom prst="rect">
              <a:avLst/>
            </a:prstGeom>
          </p:spPr>
        </p:pic>
        <p:sp>
          <p:nvSpPr>
            <p:cNvPr id="34" name="TextBox 33"/>
            <p:cNvSpPr txBox="1"/>
            <p:nvPr/>
          </p:nvSpPr>
          <p:spPr>
            <a:xfrm>
              <a:off x="7124700" y="6108700"/>
              <a:ext cx="2019300" cy="461665"/>
            </a:xfrm>
            <a:prstGeom prst="rect">
              <a:avLst/>
            </a:prstGeom>
            <a:noFill/>
          </p:spPr>
          <p:txBody>
            <a:bodyPr wrap="square" rtlCol="0">
              <a:spAutoFit/>
            </a:bodyPr>
            <a:lstStyle/>
            <a:p>
              <a:r>
                <a:rPr lang="en-US" dirty="0" smtClean="0">
                  <a:latin typeface="+mj-lt"/>
                </a:rPr>
                <a:t>Elizabeth T.</a:t>
              </a:r>
              <a:endParaRPr lang="en-US" dirty="0">
                <a:latin typeface="+mj-lt"/>
              </a:endParaRPr>
            </a:p>
          </p:txBody>
        </p:sp>
      </p:grpSp>
      <p:grpSp>
        <p:nvGrpSpPr>
          <p:cNvPr id="58" name="Group 57"/>
          <p:cNvGrpSpPr/>
          <p:nvPr/>
        </p:nvGrpSpPr>
        <p:grpSpPr>
          <a:xfrm>
            <a:off x="6223000" y="1396614"/>
            <a:ext cx="2019300" cy="1833651"/>
            <a:chOff x="6223000" y="1396614"/>
            <a:chExt cx="2019300" cy="1833651"/>
          </a:xfrm>
        </p:grpSpPr>
        <p:pic>
          <p:nvPicPr>
            <p:cNvPr id="15" name="Picture 14"/>
            <p:cNvPicPr>
              <a:picLocks noChangeAspect="1"/>
            </p:cNvPicPr>
            <p:nvPr/>
          </p:nvPicPr>
          <p:blipFill>
            <a:blip r:embed="rId9"/>
            <a:stretch>
              <a:fillRect/>
            </a:stretch>
          </p:blipFill>
          <p:spPr>
            <a:xfrm>
              <a:off x="6565900" y="1396614"/>
              <a:ext cx="863600" cy="1308485"/>
            </a:xfrm>
            <a:prstGeom prst="rect">
              <a:avLst/>
            </a:prstGeom>
          </p:spPr>
        </p:pic>
        <p:sp>
          <p:nvSpPr>
            <p:cNvPr id="35" name="TextBox 34"/>
            <p:cNvSpPr txBox="1"/>
            <p:nvPr/>
          </p:nvSpPr>
          <p:spPr>
            <a:xfrm>
              <a:off x="6223000" y="2768600"/>
              <a:ext cx="2019300" cy="461665"/>
            </a:xfrm>
            <a:prstGeom prst="rect">
              <a:avLst/>
            </a:prstGeom>
            <a:noFill/>
          </p:spPr>
          <p:txBody>
            <a:bodyPr wrap="square" rtlCol="0">
              <a:spAutoFit/>
            </a:bodyPr>
            <a:lstStyle/>
            <a:p>
              <a:r>
                <a:rPr lang="en-US" dirty="0" smtClean="0">
                  <a:latin typeface="+mj-lt"/>
                </a:rPr>
                <a:t>Anthony B.</a:t>
              </a:r>
              <a:endParaRPr lang="en-US" dirty="0">
                <a:latin typeface="+mj-lt"/>
              </a:endParaRPr>
            </a:p>
          </p:txBody>
        </p:sp>
      </p:grpSp>
      <p:cxnSp>
        <p:nvCxnSpPr>
          <p:cNvPr id="36" name="Straight Arrow Connector 35"/>
          <p:cNvCxnSpPr/>
          <p:nvPr/>
        </p:nvCxnSpPr>
        <p:spPr bwMode="auto">
          <a:xfrm flipV="1">
            <a:off x="6083300" y="4216400"/>
            <a:ext cx="127000" cy="53340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Arrow Connector 38"/>
          <p:cNvCxnSpPr/>
          <p:nvPr/>
        </p:nvCxnSpPr>
        <p:spPr bwMode="auto">
          <a:xfrm>
            <a:off x="6654800" y="5346700"/>
            <a:ext cx="762000" cy="50800"/>
          </a:xfrm>
          <a:prstGeom prst="straightConnector1">
            <a:avLst/>
          </a:prstGeom>
          <a:solidFill>
            <a:schemeClr val="accent1"/>
          </a:solidFill>
          <a:ln w="57150" cap="flat" cmpd="sng" algn="ctr">
            <a:solidFill>
              <a:schemeClr val="tx1"/>
            </a:solidFill>
            <a:prstDash val="sysDash"/>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Arrow Connector 41"/>
          <p:cNvCxnSpPr/>
          <p:nvPr/>
        </p:nvCxnSpPr>
        <p:spPr bwMode="auto">
          <a:xfrm flipV="1">
            <a:off x="6426200" y="3162300"/>
            <a:ext cx="482600" cy="44450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Arrow Connector 48"/>
          <p:cNvCxnSpPr/>
          <p:nvPr/>
        </p:nvCxnSpPr>
        <p:spPr bwMode="auto">
          <a:xfrm flipV="1">
            <a:off x="3644900" y="2260600"/>
            <a:ext cx="2819400" cy="2006600"/>
          </a:xfrm>
          <a:prstGeom prst="straightConnector1">
            <a:avLst/>
          </a:prstGeom>
          <a:solidFill>
            <a:schemeClr val="accent1"/>
          </a:solidFill>
          <a:ln w="57150" cap="flat" cmpd="sng" algn="ctr">
            <a:solidFill>
              <a:schemeClr val="tx1"/>
            </a:solidFill>
            <a:prstDash val="solid"/>
            <a:round/>
            <a:headEnd type="arrow"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p:cNvCxnSpPr/>
          <p:nvPr/>
        </p:nvCxnSpPr>
        <p:spPr bwMode="auto">
          <a:xfrm>
            <a:off x="939800" y="3619500"/>
            <a:ext cx="990600" cy="457200"/>
          </a:xfrm>
          <a:prstGeom prst="straightConnector1">
            <a:avLst/>
          </a:prstGeom>
          <a:solidFill>
            <a:schemeClr val="accent1"/>
          </a:solidFill>
          <a:ln w="57150" cap="flat" cmpd="sng" algn="ctr">
            <a:solidFill>
              <a:schemeClr val="tx1"/>
            </a:solidFill>
            <a:prstDash val="solid"/>
            <a:round/>
            <a:headEnd type="arrow"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77" name="Group 76"/>
          <p:cNvGrpSpPr/>
          <p:nvPr/>
        </p:nvGrpSpPr>
        <p:grpSpPr>
          <a:xfrm>
            <a:off x="1905000" y="5167884"/>
            <a:ext cx="1574800" cy="1055116"/>
            <a:chOff x="1905000" y="5167884"/>
            <a:chExt cx="1574800" cy="1055116"/>
          </a:xfrm>
        </p:grpSpPr>
        <p:pic>
          <p:nvPicPr>
            <p:cNvPr id="54" name="Picture 53"/>
            <p:cNvPicPr>
              <a:picLocks noChangeAspect="1"/>
            </p:cNvPicPr>
            <p:nvPr/>
          </p:nvPicPr>
          <p:blipFill>
            <a:blip r:embed="rId10"/>
            <a:stretch>
              <a:fillRect/>
            </a:stretch>
          </p:blipFill>
          <p:spPr>
            <a:xfrm flipH="1">
              <a:off x="1905000" y="5167884"/>
              <a:ext cx="1574800" cy="1055116"/>
            </a:xfrm>
            <a:prstGeom prst="rect">
              <a:avLst/>
            </a:prstGeom>
          </p:spPr>
        </p:pic>
        <p:pic>
          <p:nvPicPr>
            <p:cNvPr id="55" name="Picture 54"/>
            <p:cNvPicPr>
              <a:picLocks noChangeAspect="1"/>
            </p:cNvPicPr>
            <p:nvPr/>
          </p:nvPicPr>
          <p:blipFill>
            <a:blip r:embed="rId11"/>
            <a:stretch>
              <a:fillRect/>
            </a:stretch>
          </p:blipFill>
          <p:spPr>
            <a:xfrm>
              <a:off x="2628900" y="5366870"/>
              <a:ext cx="660400" cy="602129"/>
            </a:xfrm>
            <a:prstGeom prst="rect">
              <a:avLst/>
            </a:prstGeom>
          </p:spPr>
        </p:pic>
      </p:grpSp>
      <p:cxnSp>
        <p:nvCxnSpPr>
          <p:cNvPr id="63" name="Curved Connector 62"/>
          <p:cNvCxnSpPr/>
          <p:nvPr/>
        </p:nvCxnSpPr>
        <p:spPr bwMode="auto">
          <a:xfrm rot="10800000">
            <a:off x="3594100" y="5765800"/>
            <a:ext cx="1790700" cy="25400"/>
          </a:xfrm>
          <a:prstGeom prst="curvedConnector3">
            <a:avLst>
              <a:gd name="adj1" fmla="val 50000"/>
            </a:avLst>
          </a:prstGeom>
          <a:solidFill>
            <a:schemeClr val="accent1"/>
          </a:solidFill>
          <a:ln w="57150" cap="flat" cmpd="sng" algn="ctr">
            <a:solidFill>
              <a:schemeClr val="tx1"/>
            </a:solidFill>
            <a:prstDash val="sys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Arrow Connector 77"/>
          <p:cNvCxnSpPr/>
          <p:nvPr/>
        </p:nvCxnSpPr>
        <p:spPr bwMode="auto">
          <a:xfrm flipV="1">
            <a:off x="7035800" y="3225800"/>
            <a:ext cx="444500" cy="698500"/>
          </a:xfrm>
          <a:prstGeom prst="straightConnector1">
            <a:avLst/>
          </a:prstGeom>
          <a:solidFill>
            <a:schemeClr val="accent1"/>
          </a:solidFill>
          <a:ln w="57150" cap="flat" cmpd="sng" algn="ctr">
            <a:solidFill>
              <a:schemeClr val="tx1"/>
            </a:solidFill>
            <a:prstDash val="solid"/>
            <a:round/>
            <a:headEnd type="arrow"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Straight Arrow Connector 81"/>
          <p:cNvCxnSpPr/>
          <p:nvPr/>
        </p:nvCxnSpPr>
        <p:spPr bwMode="auto">
          <a:xfrm flipV="1">
            <a:off x="6540500" y="4279900"/>
            <a:ext cx="342900" cy="520700"/>
          </a:xfrm>
          <a:prstGeom prst="straightConnector1">
            <a:avLst/>
          </a:prstGeom>
          <a:solidFill>
            <a:schemeClr val="accent1"/>
          </a:solidFill>
          <a:ln w="57150" cap="flat" cmpd="sng" algn="ctr">
            <a:solidFill>
              <a:schemeClr val="tx1"/>
            </a:solidFill>
            <a:prstDash val="solid"/>
            <a:round/>
            <a:headEnd type="arrow"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86" name="Group 85"/>
          <p:cNvGrpSpPr/>
          <p:nvPr/>
        </p:nvGrpSpPr>
        <p:grpSpPr>
          <a:xfrm>
            <a:off x="6807201" y="3644901"/>
            <a:ext cx="787400" cy="596900"/>
            <a:chOff x="6807201" y="3644901"/>
            <a:chExt cx="787400" cy="596900"/>
          </a:xfrm>
        </p:grpSpPr>
        <p:pic>
          <p:nvPicPr>
            <p:cNvPr id="84" name="Picture 83"/>
            <p:cNvPicPr>
              <a:picLocks noChangeAspect="1"/>
            </p:cNvPicPr>
            <p:nvPr/>
          </p:nvPicPr>
          <p:blipFill>
            <a:blip r:embed="rId5"/>
            <a:stretch>
              <a:fillRect/>
            </a:stretch>
          </p:blipFill>
          <p:spPr>
            <a:xfrm>
              <a:off x="6807201" y="3926115"/>
              <a:ext cx="508000" cy="315686"/>
            </a:xfrm>
            <a:prstGeom prst="rect">
              <a:avLst/>
            </a:prstGeom>
          </p:spPr>
        </p:pic>
        <p:sp>
          <p:nvSpPr>
            <p:cNvPr id="85" name="TextBox 84"/>
            <p:cNvSpPr txBox="1"/>
            <p:nvPr/>
          </p:nvSpPr>
          <p:spPr>
            <a:xfrm>
              <a:off x="7327901" y="3644901"/>
              <a:ext cx="266700" cy="461665"/>
            </a:xfrm>
            <a:prstGeom prst="rect">
              <a:avLst/>
            </a:prstGeom>
            <a:noFill/>
          </p:spPr>
          <p:txBody>
            <a:bodyPr wrap="square" rtlCol="0">
              <a:spAutoFit/>
            </a:bodyPr>
            <a:lstStyle/>
            <a:p>
              <a:r>
                <a:rPr lang="en-US" dirty="0" smtClean="0">
                  <a:latin typeface="+mj-lt"/>
                </a:rPr>
                <a:t>+</a:t>
              </a:r>
              <a:endParaRPr lang="en-US" dirty="0">
                <a:latin typeface="+mj-lt"/>
              </a:endParaRPr>
            </a:p>
          </p:txBody>
        </p:sp>
      </p:grpSp>
    </p:spTree>
    <p:extLst>
      <p:ext uri="{BB962C8B-B14F-4D97-AF65-F5344CB8AC3E}">
        <p14:creationId xmlns:p14="http://schemas.microsoft.com/office/powerpoint/2010/main" val="7563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par>
                                <p:cTn id="8" presetID="9"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dissolv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dissolve">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xit" presetSubtype="0" fill="hold" nodeType="withEffect">
                                  <p:stCondLst>
                                    <p:cond delay="0"/>
                                  </p:stCondLst>
                                  <p:childTnLst>
                                    <p:animEffect transition="out" filter="dissolv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right)">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down)">
                                      <p:cBhvr>
                                        <p:cTn id="58" dur="500"/>
                                        <p:tgtEl>
                                          <p:spTgt spid="5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dissolv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dissolve">
                                      <p:cBhvr>
                                        <p:cTn id="72" dur="500"/>
                                        <p:tgtEl>
                                          <p:spTgt spid="59"/>
                                        </p:tgtEl>
                                      </p:cBhvr>
                                    </p:animEffect>
                                  </p:childTnLst>
                                </p:cTn>
                              </p:par>
                              <p:par>
                                <p:cTn id="73" presetID="9"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dissolve">
                                      <p:cBhvr>
                                        <p:cTn id="75" dur="5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right)">
                                      <p:cBhvr>
                                        <p:cTn id="80" dur="500"/>
                                        <p:tgtEl>
                                          <p:spTgt spid="63"/>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dissolve">
                                      <p:cBhvr>
                                        <p:cTn id="85" dur="500"/>
                                        <p:tgtEl>
                                          <p:spTgt spid="77"/>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49"/>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26"/>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50"/>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22"/>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left)">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1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dissolve">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wipe(down)">
                                      <p:cBhvr>
                                        <p:cTn id="116" dur="500"/>
                                        <p:tgtEl>
                                          <p:spTgt spid="23"/>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nodeType="clickEffect">
                                  <p:stCondLst>
                                    <p:cond delay="0"/>
                                  </p:stCondLst>
                                  <p:childTnLst>
                                    <p:set>
                                      <p:cBhvr>
                                        <p:cTn id="120" dur="1" fill="hold">
                                          <p:stCondLst>
                                            <p:cond delay="0"/>
                                          </p:stCondLst>
                                        </p:cTn>
                                        <p:tgtEl>
                                          <p:spTgt spid="17"/>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nodeType="click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dissolve">
                                      <p:cBhvr>
                                        <p:cTn id="125" dur="500"/>
                                        <p:tgtEl>
                                          <p:spTgt spid="16"/>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wipe(left)">
                                      <p:cBhvr>
                                        <p:cTn id="130" dur="500"/>
                                        <p:tgtEl>
                                          <p:spTgt spid="2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nodeType="click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wipe(down)">
                                      <p:cBhvr>
                                        <p:cTn id="135" dur="500"/>
                                        <p:tgtEl>
                                          <p:spTgt spid="36"/>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nodeType="clickEffect">
                                  <p:stCondLst>
                                    <p:cond delay="0"/>
                                  </p:stCondLst>
                                  <p:childTnLst>
                                    <p:set>
                                      <p:cBhvr>
                                        <p:cTn id="139" dur="1" fill="hold">
                                          <p:stCondLst>
                                            <p:cond delay="0"/>
                                          </p:stCondLst>
                                        </p:cTn>
                                        <p:tgtEl>
                                          <p:spTgt spid="16"/>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nodeType="clickEffect">
                                  <p:stCondLst>
                                    <p:cond delay="0"/>
                                  </p:stCondLst>
                                  <p:childTnLst>
                                    <p:set>
                                      <p:cBhvr>
                                        <p:cTn id="143" dur="1" fill="hold">
                                          <p:stCondLst>
                                            <p:cond delay="0"/>
                                          </p:stCondLst>
                                        </p:cTn>
                                        <p:tgtEl>
                                          <p:spTgt spid="45"/>
                                        </p:tgtEl>
                                        <p:attrNameLst>
                                          <p:attrName>style.visibility</p:attrName>
                                        </p:attrNameLst>
                                      </p:cBhvr>
                                      <p:to>
                                        <p:strVal val="visible"/>
                                      </p:to>
                                    </p:set>
                                    <p:animEffect transition="in" filter="dissolve">
                                      <p:cBhvr>
                                        <p:cTn id="144" dur="500"/>
                                        <p:tgtEl>
                                          <p:spTgt spid="45"/>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down)">
                                      <p:cBhvr>
                                        <p:cTn id="149" dur="500"/>
                                        <p:tgtEl>
                                          <p:spTgt spid="42"/>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1" fill="hold" nodeType="clickEffect">
                                  <p:stCondLst>
                                    <p:cond delay="0"/>
                                  </p:stCondLst>
                                  <p:childTnLst>
                                    <p:set>
                                      <p:cBhvr>
                                        <p:cTn id="153" dur="1" fill="hold">
                                          <p:stCondLst>
                                            <p:cond delay="0"/>
                                          </p:stCondLst>
                                        </p:cTn>
                                        <p:tgtEl>
                                          <p:spTgt spid="78"/>
                                        </p:tgtEl>
                                        <p:attrNameLst>
                                          <p:attrName>style.visibility</p:attrName>
                                        </p:attrNameLst>
                                      </p:cBhvr>
                                      <p:to>
                                        <p:strVal val="visible"/>
                                      </p:to>
                                    </p:set>
                                    <p:animEffect transition="in" filter="wipe(up)">
                                      <p:cBhvr>
                                        <p:cTn id="154" dur="500"/>
                                        <p:tgtEl>
                                          <p:spTgt spid="78"/>
                                        </p:tgtEl>
                                      </p:cBhvr>
                                    </p:animEffect>
                                  </p:childTnLst>
                                </p:cTn>
                              </p:par>
                            </p:childTnLst>
                          </p:cTn>
                        </p:par>
                      </p:childTnLst>
                    </p:cTn>
                  </p:par>
                  <p:par>
                    <p:cTn id="155" fill="hold">
                      <p:stCondLst>
                        <p:cond delay="indefinite"/>
                      </p:stCondLst>
                      <p:childTnLst>
                        <p:par>
                          <p:cTn id="156" fill="hold">
                            <p:stCondLst>
                              <p:cond delay="0"/>
                            </p:stCondLst>
                            <p:childTnLst>
                              <p:par>
                                <p:cTn id="157" presetID="9" presetClass="entr" presetSubtype="0" fill="hold" nodeType="clickEffect">
                                  <p:stCondLst>
                                    <p:cond delay="0"/>
                                  </p:stCondLst>
                                  <p:childTnLst>
                                    <p:set>
                                      <p:cBhvr>
                                        <p:cTn id="158" dur="1" fill="hold">
                                          <p:stCondLst>
                                            <p:cond delay="0"/>
                                          </p:stCondLst>
                                        </p:cTn>
                                        <p:tgtEl>
                                          <p:spTgt spid="86"/>
                                        </p:tgtEl>
                                        <p:attrNameLst>
                                          <p:attrName>style.visibility</p:attrName>
                                        </p:attrNameLst>
                                      </p:cBhvr>
                                      <p:to>
                                        <p:strVal val="visible"/>
                                      </p:to>
                                    </p:set>
                                    <p:animEffect transition="in" filter="dissolve">
                                      <p:cBhvr>
                                        <p:cTn id="159" dur="500"/>
                                        <p:tgtEl>
                                          <p:spTgt spid="8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1" fill="hold" nodeType="clickEffect">
                                  <p:stCondLst>
                                    <p:cond delay="0"/>
                                  </p:stCondLst>
                                  <p:childTnLst>
                                    <p:set>
                                      <p:cBhvr>
                                        <p:cTn id="163" dur="1" fill="hold">
                                          <p:stCondLst>
                                            <p:cond delay="0"/>
                                          </p:stCondLst>
                                        </p:cTn>
                                        <p:tgtEl>
                                          <p:spTgt spid="82"/>
                                        </p:tgtEl>
                                        <p:attrNameLst>
                                          <p:attrName>style.visibility</p:attrName>
                                        </p:attrNameLst>
                                      </p:cBhvr>
                                      <p:to>
                                        <p:strVal val="visible"/>
                                      </p:to>
                                    </p:set>
                                    <p:animEffect transition="in" filter="wipe(up)">
                                      <p:cBhvr>
                                        <p:cTn id="16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317500"/>
            <a:ext cx="7772400" cy="457200"/>
          </a:xfrm>
        </p:spPr>
        <p:txBody>
          <a:bodyPr/>
          <a:lstStyle/>
          <a:p>
            <a:r>
              <a:rPr lang="en-US" dirty="0" smtClean="0"/>
              <a:t>How to achieve “perfect” secrecy</a:t>
            </a:r>
            <a:endParaRPr lang="en-US" dirty="0"/>
          </a:p>
        </p:txBody>
      </p:sp>
      <p:sp>
        <p:nvSpPr>
          <p:cNvPr id="3" name="Content Placeholder 2"/>
          <p:cNvSpPr>
            <a:spLocks noGrp="1"/>
          </p:cNvSpPr>
          <p:nvPr>
            <p:ph idx="1"/>
          </p:nvPr>
        </p:nvSpPr>
        <p:spPr>
          <a:xfrm>
            <a:off x="436032" y="1007532"/>
            <a:ext cx="8085667" cy="5558367"/>
          </a:xfrm>
        </p:spPr>
        <p:txBody>
          <a:bodyPr/>
          <a:lstStyle/>
          <a:p>
            <a:r>
              <a:rPr lang="en-US" dirty="0" smtClean="0"/>
              <a:t>Perfect secrecy = no matter how much plaintext/</a:t>
            </a:r>
            <a:r>
              <a:rPr lang="en-US" dirty="0" err="1" smtClean="0"/>
              <a:t>ciphertext</a:t>
            </a:r>
            <a:r>
              <a:rPr lang="en-US" dirty="0" smtClean="0"/>
              <a:t> eavesdropper may have, still can’t decipher a new message</a:t>
            </a:r>
          </a:p>
          <a:p>
            <a:r>
              <a:rPr lang="en-US" dirty="0" smtClean="0"/>
              <a:t>Believe it or not, this is achievable: </a:t>
            </a:r>
            <a:r>
              <a:rPr lang="en-US" dirty="0" err="1" smtClean="0">
                <a:solidFill>
                  <a:srgbClr val="FF0000"/>
                </a:solidFill>
              </a:rPr>
              <a:t>Vernam</a:t>
            </a:r>
            <a:r>
              <a:rPr lang="en-US" dirty="0" smtClean="0">
                <a:solidFill>
                  <a:srgbClr val="FF0000"/>
                </a:solidFill>
              </a:rPr>
              <a:t> cipher </a:t>
            </a:r>
            <a:r>
              <a:rPr lang="en-US" dirty="0" smtClean="0"/>
              <a:t>(“one-time pad”) invented in World War I</a:t>
            </a:r>
          </a:p>
          <a:p>
            <a:r>
              <a:rPr lang="en-US" dirty="0" smtClean="0"/>
              <a:t>Requires </a:t>
            </a:r>
          </a:p>
          <a:p>
            <a:pPr lvl="1"/>
            <a:r>
              <a:rPr lang="en-US" dirty="0" smtClean="0"/>
              <a:t>Key bits must be </a:t>
            </a:r>
            <a:r>
              <a:rPr lang="en-US" dirty="0" smtClean="0">
                <a:solidFill>
                  <a:srgbClr val="FF0000"/>
                </a:solidFill>
              </a:rPr>
              <a:t>truly random </a:t>
            </a:r>
            <a:r>
              <a:rPr lang="en-US" dirty="0" smtClean="0"/>
              <a:t>(i.e., generated by a natural random process, not a computer program – see next slide)</a:t>
            </a:r>
          </a:p>
          <a:p>
            <a:pPr lvl="1"/>
            <a:r>
              <a:rPr lang="en-US" dirty="0" smtClean="0"/>
              <a:t>Key must </a:t>
            </a:r>
            <a:r>
              <a:rPr lang="en-US" dirty="0" smtClean="0">
                <a:solidFill>
                  <a:srgbClr val="FF0000"/>
                </a:solidFill>
              </a:rPr>
              <a:t>never be re-used </a:t>
            </a:r>
            <a:r>
              <a:rPr lang="en-US" dirty="0" smtClean="0"/>
              <a:t>to encrypt another message</a:t>
            </a:r>
          </a:p>
          <a:p>
            <a:pPr lvl="2"/>
            <a:r>
              <a:rPr lang="en-US" dirty="0"/>
              <a:t>1 bit of key for each bit of message</a:t>
            </a:r>
          </a:p>
          <a:p>
            <a:pPr lvl="2"/>
            <a:r>
              <a:rPr lang="en-US" dirty="0" smtClean="0"/>
              <a:t>Recipient must have the same key (and must be able to synchronize the key streams)</a:t>
            </a:r>
          </a:p>
          <a:p>
            <a:r>
              <a:rPr lang="en-US" dirty="0" smtClean="0"/>
              <a:t>Because the key is random, all decryptions are equally likely – so passive eavesdropper can’t determine if proposed decipherment is correct or not. </a:t>
            </a:r>
          </a:p>
          <a:p>
            <a:r>
              <a:rPr lang="en-US" dirty="0" smtClean="0"/>
              <a:t>Also note that an </a:t>
            </a:r>
            <a:r>
              <a:rPr lang="en-US" dirty="0" smtClean="0">
                <a:solidFill>
                  <a:srgbClr val="FF0000"/>
                </a:solidFill>
              </a:rPr>
              <a:t>active eavesdropper </a:t>
            </a:r>
            <a:r>
              <a:rPr lang="en-US" dirty="0" smtClean="0"/>
              <a:t>(one who can manipulate the encrypted bits) can alter the message received (you get secrecy but not integrity)</a:t>
            </a:r>
          </a:p>
          <a:p>
            <a:r>
              <a:rPr lang="en-US" dirty="0" smtClean="0"/>
              <a:t>See Anderson, Sec. 5.2.2 (p. 132) for more detail</a:t>
            </a:r>
          </a:p>
        </p:txBody>
      </p:sp>
    </p:spTree>
    <p:extLst>
      <p:ext uri="{BB962C8B-B14F-4D97-AF65-F5344CB8AC3E}">
        <p14:creationId xmlns:p14="http://schemas.microsoft.com/office/powerpoint/2010/main" val="37172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127000"/>
            <a:ext cx="7772400" cy="1143000"/>
          </a:xfrm>
        </p:spPr>
        <p:txBody>
          <a:bodyPr/>
          <a:lstStyle/>
          <a:p>
            <a:r>
              <a:rPr lang="en-US" dirty="0" smtClean="0"/>
              <a:t>Random vs. Pseudo-random numbers</a:t>
            </a:r>
            <a:endParaRPr lang="en-US" dirty="0"/>
          </a:p>
        </p:txBody>
      </p:sp>
      <p:sp>
        <p:nvSpPr>
          <p:cNvPr id="3" name="Content Placeholder 2"/>
          <p:cNvSpPr>
            <a:spLocks noGrp="1"/>
          </p:cNvSpPr>
          <p:nvPr>
            <p:ph idx="1"/>
          </p:nvPr>
        </p:nvSpPr>
        <p:spPr>
          <a:xfrm>
            <a:off x="533401" y="1041399"/>
            <a:ext cx="8492066" cy="5461001"/>
          </a:xfrm>
        </p:spPr>
        <p:txBody>
          <a:bodyPr/>
          <a:lstStyle/>
          <a:p>
            <a:pPr marL="0" indent="0">
              <a:buNone/>
            </a:pPr>
            <a:r>
              <a:rPr lang="en-US" dirty="0" smtClean="0">
                <a:solidFill>
                  <a:srgbClr val="FF0000"/>
                </a:solidFill>
              </a:rPr>
              <a:t>(True) Random numbers </a:t>
            </a:r>
            <a:r>
              <a:rPr lang="en-US" dirty="0" smtClean="0"/>
              <a:t>– generated by physical phenomena, unpredictable, not repeatable (except if you record and replay)</a:t>
            </a:r>
          </a:p>
          <a:p>
            <a:pPr lvl="1"/>
            <a:r>
              <a:rPr lang="en-US" dirty="0" smtClean="0"/>
              <a:t>Flip a coin, toss a die</a:t>
            </a:r>
          </a:p>
          <a:p>
            <a:pPr lvl="1"/>
            <a:r>
              <a:rPr lang="en-US" dirty="0" smtClean="0"/>
              <a:t>Atmospheric noise: see </a:t>
            </a:r>
            <a:r>
              <a:rPr lang="en-US" dirty="0" smtClean="0">
                <a:hlinkClick r:id="rId2"/>
              </a:rPr>
              <a:t>www.random.org</a:t>
            </a:r>
            <a:r>
              <a:rPr lang="en-US" dirty="0" smtClean="0"/>
              <a:t> </a:t>
            </a:r>
          </a:p>
          <a:p>
            <a:pPr lvl="1"/>
            <a:r>
              <a:rPr lang="en-US" dirty="0" smtClean="0"/>
              <a:t>Radioactive decay</a:t>
            </a:r>
          </a:p>
          <a:p>
            <a:pPr lvl="1"/>
            <a:r>
              <a:rPr lang="en-US" dirty="0" smtClean="0"/>
              <a:t>Radio noise</a:t>
            </a:r>
          </a:p>
          <a:p>
            <a:pPr lvl="1"/>
            <a:r>
              <a:rPr lang="en-US" dirty="0" smtClean="0"/>
              <a:t>Intel on-chip random number generator: </a:t>
            </a:r>
          </a:p>
          <a:p>
            <a:pPr lvl="2"/>
            <a:r>
              <a:rPr lang="en-US" dirty="0" smtClean="0"/>
              <a:t>thermal noise triggers metastable circuit, output filtered/tested</a:t>
            </a:r>
          </a:p>
          <a:p>
            <a:r>
              <a:rPr lang="en-US" dirty="0" smtClean="0"/>
              <a:t>Avoid / detect bias: run statistical tests on output</a:t>
            </a:r>
          </a:p>
          <a:p>
            <a:r>
              <a:rPr lang="en-US" dirty="0" smtClean="0"/>
              <a:t>Looking for a uniform distribution (all outcomes equally likely) </a:t>
            </a:r>
          </a:p>
          <a:p>
            <a:pPr lvl="1"/>
            <a:r>
              <a:rPr lang="en-US" dirty="0" smtClean="0"/>
              <a:t>Transformations can convert uniform to other distributions 	</a:t>
            </a:r>
          </a:p>
          <a:p>
            <a:pPr marL="0" indent="0">
              <a:buNone/>
            </a:pPr>
            <a:r>
              <a:rPr lang="en-US" dirty="0" smtClean="0">
                <a:solidFill>
                  <a:srgbClr val="FF0000"/>
                </a:solidFill>
              </a:rPr>
              <a:t>Pseudo random numbers</a:t>
            </a:r>
          </a:p>
          <a:p>
            <a:pPr lvl="1"/>
            <a:r>
              <a:rPr lang="en-US" dirty="0" smtClean="0"/>
              <a:t>A string of random numbers that passes statistical tests for randomness, but is generated </a:t>
            </a:r>
            <a:r>
              <a:rPr lang="en-US" u="sng" dirty="0" smtClean="0">
                <a:solidFill>
                  <a:srgbClr val="FF0000"/>
                </a:solidFill>
              </a:rPr>
              <a:t>deterministically</a:t>
            </a:r>
            <a:r>
              <a:rPr lang="en-US" dirty="0" smtClean="0"/>
              <a:t> </a:t>
            </a:r>
          </a:p>
          <a:p>
            <a:pPr lvl="1"/>
            <a:r>
              <a:rPr lang="en-US" dirty="0" smtClean="0"/>
              <a:t>Computer program with “seed” or “initialization vector” to provide a starting value; eventually, the stream will </a:t>
            </a:r>
            <a:r>
              <a:rPr lang="en-US" dirty="0" smtClean="0">
                <a:solidFill>
                  <a:srgbClr val="FF0000"/>
                </a:solidFill>
              </a:rPr>
              <a:t>cycle</a:t>
            </a:r>
            <a:r>
              <a:rPr lang="en-US" dirty="0" smtClean="0"/>
              <a:t> </a:t>
            </a:r>
          </a:p>
          <a:p>
            <a:pPr lvl="1"/>
            <a:endParaRPr lang="en-US" dirty="0"/>
          </a:p>
        </p:txBody>
      </p:sp>
    </p:spTree>
    <p:extLst>
      <p:ext uri="{BB962C8B-B14F-4D97-AF65-F5344CB8AC3E}">
        <p14:creationId xmlns:p14="http://schemas.microsoft.com/office/powerpoint/2010/main" val="12847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414867"/>
            <a:ext cx="7772400" cy="558800"/>
          </a:xfrm>
        </p:spPr>
        <p:txBody>
          <a:bodyPr/>
          <a:lstStyle/>
          <a:p>
            <a:r>
              <a:rPr lang="en-US" dirty="0" smtClean="0"/>
              <a:t>Secret Key (Symmetric) Cryptography</a:t>
            </a:r>
            <a:endParaRPr lang="en-US" dirty="0"/>
          </a:p>
        </p:txBody>
      </p:sp>
      <p:sp>
        <p:nvSpPr>
          <p:cNvPr id="3" name="Content Placeholder 2"/>
          <p:cNvSpPr>
            <a:spLocks noGrp="1"/>
          </p:cNvSpPr>
          <p:nvPr>
            <p:ph idx="1"/>
          </p:nvPr>
        </p:nvSpPr>
        <p:spPr>
          <a:xfrm>
            <a:off x="592664" y="1109132"/>
            <a:ext cx="7823201" cy="5240868"/>
          </a:xfrm>
        </p:spPr>
        <p:txBody>
          <a:bodyPr/>
          <a:lstStyle/>
          <a:p>
            <a:r>
              <a:rPr lang="en-US" dirty="0" smtClean="0"/>
              <a:t>In symmetric cryptography, the same key is used for encryption and decryption – as we just saw a couple of slides back. </a:t>
            </a:r>
          </a:p>
          <a:p>
            <a:r>
              <a:rPr lang="en-US" dirty="0" smtClean="0"/>
              <a:t>In effect, the </a:t>
            </a:r>
            <a:r>
              <a:rPr lang="en-US" dirty="0" smtClean="0">
                <a:solidFill>
                  <a:srgbClr val="FF0000"/>
                </a:solidFill>
              </a:rPr>
              <a:t>key</a:t>
            </a:r>
            <a:r>
              <a:rPr lang="en-US" dirty="0" smtClean="0"/>
              <a:t> is a random number that provides the </a:t>
            </a:r>
            <a:r>
              <a:rPr lang="en-US" dirty="0" smtClean="0">
                <a:solidFill>
                  <a:srgbClr val="FF0000"/>
                </a:solidFill>
              </a:rPr>
              <a:t>seed</a:t>
            </a:r>
            <a:r>
              <a:rPr lang="en-US" dirty="0" smtClean="0"/>
              <a:t> for a cryptographically strong pseudo-random number generator (CSPRNG); the output of that generator is </a:t>
            </a:r>
            <a:r>
              <a:rPr lang="en-US" dirty="0" err="1" smtClean="0"/>
              <a:t>XOR’ed</a:t>
            </a:r>
            <a:r>
              <a:rPr lang="en-US" dirty="0" smtClean="0"/>
              <a:t> with the data stream as shown above to generate </a:t>
            </a:r>
            <a:r>
              <a:rPr lang="en-US" dirty="0" err="1" smtClean="0">
                <a:solidFill>
                  <a:srgbClr val="FF0000"/>
                </a:solidFill>
              </a:rPr>
              <a:t>ciphertext</a:t>
            </a:r>
            <a:endParaRPr lang="en-US" dirty="0" smtClean="0">
              <a:solidFill>
                <a:srgbClr val="FF0000"/>
              </a:solidFill>
            </a:endParaRPr>
          </a:p>
          <a:p>
            <a:r>
              <a:rPr lang="en-US" dirty="0" smtClean="0"/>
              <a:t>The recipient of the message uses the same key to seed the same algorithm, XOR’s with the received </a:t>
            </a:r>
            <a:r>
              <a:rPr lang="en-US" dirty="0" err="1" smtClean="0">
                <a:solidFill>
                  <a:srgbClr val="FF0000"/>
                </a:solidFill>
              </a:rPr>
              <a:t>ciphertext</a:t>
            </a:r>
            <a:r>
              <a:rPr lang="en-US" dirty="0" smtClean="0"/>
              <a:t> and retrieves the </a:t>
            </a:r>
            <a:r>
              <a:rPr lang="en-US" dirty="0" smtClean="0">
                <a:solidFill>
                  <a:srgbClr val="FF0000"/>
                </a:solidFill>
              </a:rPr>
              <a:t>plaintext</a:t>
            </a:r>
          </a:p>
          <a:p>
            <a:r>
              <a:rPr lang="en-US" dirty="0" smtClean="0">
                <a:solidFill>
                  <a:srgbClr val="000000"/>
                </a:solidFill>
              </a:rPr>
              <a:t>“Key” question: how to get the </a:t>
            </a:r>
            <a:r>
              <a:rPr lang="en-US" dirty="0" smtClean="0">
                <a:solidFill>
                  <a:srgbClr val="FF0000"/>
                </a:solidFill>
              </a:rPr>
              <a:t>key</a:t>
            </a:r>
            <a:r>
              <a:rPr lang="en-US" dirty="0" smtClean="0">
                <a:solidFill>
                  <a:srgbClr val="000000"/>
                </a:solidFill>
              </a:rPr>
              <a:t> to the recipient?</a:t>
            </a:r>
          </a:p>
          <a:p>
            <a:pPr lvl="1"/>
            <a:r>
              <a:rPr lang="en-US" dirty="0" smtClean="0">
                <a:solidFill>
                  <a:srgbClr val="000000"/>
                </a:solidFill>
              </a:rPr>
              <a:t>Pre-distribute</a:t>
            </a:r>
          </a:p>
          <a:p>
            <a:pPr lvl="1"/>
            <a:r>
              <a:rPr lang="en-US" dirty="0" smtClean="0">
                <a:solidFill>
                  <a:srgbClr val="000000"/>
                </a:solidFill>
              </a:rPr>
              <a:t>Distribute out-of-band (might be paper, CD, memory stick)</a:t>
            </a:r>
            <a:endParaRPr lang="en-US" dirty="0">
              <a:solidFill>
                <a:srgbClr val="000000"/>
              </a:solidFill>
            </a:endParaRPr>
          </a:p>
          <a:p>
            <a:r>
              <a:rPr lang="en-US" dirty="0" smtClean="0"/>
              <a:t>Passive eavesdropper needs to know the algorithm and determine the key to read the message</a:t>
            </a:r>
          </a:p>
          <a:p>
            <a:r>
              <a:rPr lang="en-US" dirty="0" smtClean="0"/>
              <a:t>Assuming the </a:t>
            </a:r>
            <a:r>
              <a:rPr lang="en-US" dirty="0" err="1" smtClean="0">
                <a:solidFill>
                  <a:srgbClr val="FF0000"/>
                </a:solidFill>
              </a:rPr>
              <a:t>cryptoalgorithm</a:t>
            </a:r>
            <a:r>
              <a:rPr lang="en-US" dirty="0" smtClean="0"/>
              <a:t> is strong, then the eavesdropper needs to test alternative keys by “brute force” – try them out</a:t>
            </a:r>
          </a:p>
          <a:p>
            <a:r>
              <a:rPr lang="en-US" dirty="0" smtClean="0">
                <a:solidFill>
                  <a:srgbClr val="FF0000"/>
                </a:solidFill>
              </a:rPr>
              <a:t>Key length </a:t>
            </a:r>
            <a:r>
              <a:rPr lang="en-US" dirty="0" smtClean="0"/>
              <a:t>then determines the strength of the encryption</a:t>
            </a:r>
          </a:p>
          <a:p>
            <a:endParaRPr lang="en-US" dirty="0"/>
          </a:p>
        </p:txBody>
      </p:sp>
    </p:spTree>
    <p:extLst>
      <p:ext uri="{BB962C8B-B14F-4D97-AF65-F5344CB8AC3E}">
        <p14:creationId xmlns:p14="http://schemas.microsoft.com/office/powerpoint/2010/main" val="326142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0"/>
            <a:ext cx="7772400" cy="846667"/>
          </a:xfrm>
        </p:spPr>
        <p:txBody>
          <a:bodyPr/>
          <a:lstStyle/>
          <a:p>
            <a:r>
              <a:rPr lang="en-US" dirty="0" smtClean="0"/>
              <a:t>Public Key (Asymmetric) Cryptography</a:t>
            </a:r>
            <a:endParaRPr lang="en-US" dirty="0"/>
          </a:p>
        </p:txBody>
      </p:sp>
      <p:sp>
        <p:nvSpPr>
          <p:cNvPr id="3" name="Content Placeholder 2"/>
          <p:cNvSpPr>
            <a:spLocks noGrp="1"/>
          </p:cNvSpPr>
          <p:nvPr>
            <p:ph idx="1"/>
          </p:nvPr>
        </p:nvSpPr>
        <p:spPr>
          <a:xfrm>
            <a:off x="474133" y="863601"/>
            <a:ext cx="8128000" cy="5647266"/>
          </a:xfrm>
        </p:spPr>
        <p:txBody>
          <a:bodyPr/>
          <a:lstStyle/>
          <a:p>
            <a:r>
              <a:rPr lang="en-US" dirty="0" smtClean="0"/>
              <a:t>The sender and the recipient use different keys – one to encrypt and a different one to decrypt (hence asymmetric)</a:t>
            </a:r>
          </a:p>
          <a:p>
            <a:r>
              <a:rPr lang="en-US" dirty="0" smtClean="0"/>
              <a:t>These schemes rely on the fact that there are “</a:t>
            </a:r>
            <a:r>
              <a:rPr lang="en-US" dirty="0"/>
              <a:t>trap-</a:t>
            </a:r>
            <a:r>
              <a:rPr lang="en-US" dirty="0" smtClean="0"/>
              <a:t>door one-way” functions: functions that are easy to compute in one direction but hard to reverse, unless you know the trap-door</a:t>
            </a:r>
          </a:p>
          <a:p>
            <a:r>
              <a:rPr lang="en-US" dirty="0" smtClean="0"/>
              <a:t>The most widely used scheme is based on the difficulty of factoring large composite numbers:</a:t>
            </a:r>
          </a:p>
          <a:p>
            <a:pPr lvl="1"/>
            <a:r>
              <a:rPr lang="en-US" dirty="0" smtClean="0"/>
              <a:t>For two large primes, P and Q, computing N = P*Q is easy</a:t>
            </a:r>
          </a:p>
          <a:p>
            <a:pPr lvl="1"/>
            <a:r>
              <a:rPr lang="en-US" dirty="0" smtClean="0"/>
              <a:t>But given only N, finding P and Q is </a:t>
            </a:r>
            <a:r>
              <a:rPr lang="en-US" u="sng" dirty="0" smtClean="0"/>
              <a:t>hard !</a:t>
            </a:r>
          </a:p>
          <a:p>
            <a:r>
              <a:rPr lang="en-US" dirty="0" err="1" smtClean="0"/>
              <a:t>Rivest</a:t>
            </a:r>
            <a:r>
              <a:rPr lang="en-US" dirty="0" smtClean="0"/>
              <a:t>-Shamir-</a:t>
            </a:r>
            <a:r>
              <a:rPr lang="en-US" dirty="0" err="1" smtClean="0"/>
              <a:t>Adlemen</a:t>
            </a:r>
            <a:r>
              <a:rPr lang="en-US" dirty="0" smtClean="0"/>
              <a:t> (RSA) public key encryption uses this fact</a:t>
            </a:r>
          </a:p>
          <a:p>
            <a:r>
              <a:rPr lang="en-US" dirty="0" smtClean="0"/>
              <a:t>Keys are generated in pairs, [public key, and secret (private) key] </a:t>
            </a:r>
          </a:p>
          <a:p>
            <a:r>
              <a:rPr lang="en-US" dirty="0" smtClean="0"/>
              <a:t>Plaintext enciphered with one key (public or private) can only be deciphered using the other one </a:t>
            </a:r>
          </a:p>
          <a:p>
            <a:r>
              <a:rPr lang="en-US" dirty="0" smtClean="0"/>
              <a:t>However, (relative to symmetric crypto algorithms), encryption/decryption are relatively expensive to compute</a:t>
            </a:r>
          </a:p>
        </p:txBody>
      </p:sp>
    </p:spTree>
    <p:extLst>
      <p:ext uri="{BB962C8B-B14F-4D97-AF65-F5344CB8AC3E}">
        <p14:creationId xmlns:p14="http://schemas.microsoft.com/office/powerpoint/2010/main" val="270277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03200"/>
            <a:ext cx="7772400" cy="1143000"/>
          </a:xfrm>
        </p:spPr>
        <p:txBody>
          <a:bodyPr/>
          <a:lstStyle/>
          <a:p>
            <a:r>
              <a:rPr lang="en-US" dirty="0" smtClean="0"/>
              <a:t>One more item related to today’s lecture</a:t>
            </a:r>
            <a:endParaRPr lang="en-US" dirty="0"/>
          </a:p>
        </p:txBody>
      </p:sp>
      <p:sp>
        <p:nvSpPr>
          <p:cNvPr id="3" name="Content Placeholder 2"/>
          <p:cNvSpPr>
            <a:spLocks noGrp="1"/>
          </p:cNvSpPr>
          <p:nvPr>
            <p:ph idx="1"/>
          </p:nvPr>
        </p:nvSpPr>
        <p:spPr>
          <a:xfrm>
            <a:off x="38100" y="673100"/>
            <a:ext cx="9042400" cy="6083300"/>
          </a:xfrm>
        </p:spPr>
        <p:txBody>
          <a:bodyPr/>
          <a:lstStyle/>
          <a:p>
            <a:r>
              <a:rPr lang="en-US" dirty="0" smtClean="0"/>
              <a:t>2/4/2016 Washington Post reports that UK and US begin negotiation on mutual respect of wiretap orders:</a:t>
            </a:r>
          </a:p>
          <a:p>
            <a:pPr lvl="1"/>
            <a:r>
              <a:rPr lang="en-US" dirty="0" smtClean="0"/>
              <a:t>Wiretap orders on UK citizens issued by British government for British citizen’s data on computers in the U.S. could be served on U.S. companies</a:t>
            </a:r>
          </a:p>
          <a:p>
            <a:pPr lvl="1"/>
            <a:r>
              <a:rPr lang="en-US" dirty="0" smtClean="0"/>
              <a:t>Wiretap orders on U.S. citizens issued by U.S. courts for data held on UK computers could be served on UK companies</a:t>
            </a:r>
          </a:p>
          <a:p>
            <a:pPr lvl="1"/>
            <a:r>
              <a:rPr lang="en-US" dirty="0" smtClean="0"/>
              <a:t>Negotiations expected to take several months</a:t>
            </a:r>
          </a:p>
          <a:p>
            <a:r>
              <a:rPr lang="en-US" dirty="0" smtClean="0"/>
              <a:t>Note court case in progress U.S. v. </a:t>
            </a:r>
            <a:r>
              <a:rPr lang="en-US" dirty="0"/>
              <a:t>Microsoft “In the Matter of a Warrant to Search a Certain E-mail Account Controlled and Maintained by Microsoft </a:t>
            </a:r>
            <a:r>
              <a:rPr lang="en-US" dirty="0" smtClean="0"/>
              <a:t>Corporation”</a:t>
            </a:r>
          </a:p>
          <a:p>
            <a:pPr lvl="1"/>
            <a:r>
              <a:rPr lang="en-US" dirty="0" smtClean="0"/>
              <a:t>Narcotics investigation; US wants access to emails of a certain person (nationality unspecified) held in Microsoft accounts. Has a search warrant.</a:t>
            </a:r>
          </a:p>
          <a:p>
            <a:pPr lvl="1"/>
            <a:r>
              <a:rPr lang="en-US" dirty="0" smtClean="0"/>
              <a:t>Actual location of email servers is in Ireland</a:t>
            </a:r>
          </a:p>
          <a:p>
            <a:pPr lvl="1"/>
            <a:r>
              <a:rPr lang="en-US" dirty="0" smtClean="0"/>
              <a:t>Microsoft is refusing to comply with search warrant, arguing US law </a:t>
            </a:r>
            <a:r>
              <a:rPr lang="en-US" dirty="0" err="1" smtClean="0"/>
              <a:t>doesn</a:t>
            </a:r>
            <a:r>
              <a:rPr lang="fr-FR" dirty="0" smtClean="0"/>
              <a:t>’</a:t>
            </a:r>
            <a:r>
              <a:rPr lang="en-US" dirty="0" smtClean="0"/>
              <a:t>t apply in Ireland</a:t>
            </a:r>
          </a:p>
          <a:p>
            <a:pPr lvl="1"/>
            <a:r>
              <a:rPr lang="en-US" dirty="0" smtClean="0"/>
              <a:t>US attorney agrees US law </a:t>
            </a:r>
            <a:r>
              <a:rPr lang="en-US" dirty="0" err="1" smtClean="0"/>
              <a:t>doesn</a:t>
            </a:r>
            <a:r>
              <a:rPr lang="fr-FR" dirty="0" smtClean="0"/>
              <a:t>’</a:t>
            </a:r>
            <a:r>
              <a:rPr lang="en-US" dirty="0" smtClean="0"/>
              <a:t>t apply in Ireland but argues that they are not asking Ireland, they are asking Microsoft, a U.S. company</a:t>
            </a:r>
          </a:p>
          <a:p>
            <a:pPr lvl="1"/>
            <a:r>
              <a:rPr lang="en-US" dirty="0" smtClean="0"/>
              <a:t>Case currently under consideration by Federal Appeals court in California</a:t>
            </a:r>
            <a:endParaRPr lang="en-US" dirty="0"/>
          </a:p>
        </p:txBody>
      </p:sp>
    </p:spTree>
    <p:extLst>
      <p:ext uri="{BB962C8B-B14F-4D97-AF65-F5344CB8AC3E}">
        <p14:creationId xmlns:p14="http://schemas.microsoft.com/office/powerpoint/2010/main" val="3224058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6" y="338667"/>
            <a:ext cx="7772400" cy="889000"/>
          </a:xfrm>
        </p:spPr>
        <p:txBody>
          <a:bodyPr/>
          <a:lstStyle/>
          <a:p>
            <a:r>
              <a:rPr lang="en-US" dirty="0" smtClean="0"/>
              <a:t>Uses for Public-Key cryptography</a:t>
            </a:r>
            <a:endParaRPr lang="en-US" dirty="0"/>
          </a:p>
        </p:txBody>
      </p:sp>
      <p:sp>
        <p:nvSpPr>
          <p:cNvPr id="3" name="Content Placeholder 2"/>
          <p:cNvSpPr>
            <a:spLocks noGrp="1"/>
          </p:cNvSpPr>
          <p:nvPr>
            <p:ph idx="1"/>
          </p:nvPr>
        </p:nvSpPr>
        <p:spPr>
          <a:xfrm>
            <a:off x="736600" y="1117598"/>
            <a:ext cx="8001000" cy="5422901"/>
          </a:xfrm>
        </p:spPr>
        <p:txBody>
          <a:bodyPr/>
          <a:lstStyle/>
          <a:p>
            <a:r>
              <a:rPr lang="en-US" dirty="0" smtClean="0"/>
              <a:t>For exchanging a key for a (much faster) symmetric encryption algorithm that will then be used to encrypt communications over a link. (This is what happens in SSL/TLS to secure web communications)</a:t>
            </a:r>
          </a:p>
          <a:p>
            <a:pPr lvl="1"/>
            <a:r>
              <a:rPr lang="en-US" dirty="0" smtClean="0"/>
              <a:t>Alice picks a symmetric key, encrypts it under Bob’s public key and sends to Bob. Bob decrypts it with his private key. They now have a shared symmetric key</a:t>
            </a:r>
          </a:p>
          <a:p>
            <a:pPr lvl="1"/>
            <a:r>
              <a:rPr lang="en-US" dirty="0" smtClean="0"/>
              <a:t>Issue: how does Alice get the right public key for Bob?</a:t>
            </a:r>
          </a:p>
          <a:p>
            <a:r>
              <a:rPr lang="en-US" dirty="0" smtClean="0"/>
              <a:t>For signing messages (digital signature):</a:t>
            </a:r>
          </a:p>
          <a:p>
            <a:pPr lvl="1"/>
            <a:r>
              <a:rPr lang="en-US" dirty="0" smtClean="0"/>
              <a:t>Alice composes message m, then computes “</a:t>
            </a:r>
            <a:r>
              <a:rPr lang="en-US" dirty="0" smtClean="0">
                <a:solidFill>
                  <a:srgbClr val="FF0000"/>
                </a:solidFill>
              </a:rPr>
              <a:t>message digest</a:t>
            </a:r>
            <a:r>
              <a:rPr lang="en-US" dirty="0" smtClean="0"/>
              <a:t>” – a hash of the message, somewhat like a checksum. </a:t>
            </a:r>
          </a:p>
          <a:p>
            <a:pPr lvl="1"/>
            <a:r>
              <a:rPr lang="en-US" dirty="0" smtClean="0"/>
              <a:t>Alice encrypts the hash with her private key and sends message and hash to Bob</a:t>
            </a:r>
          </a:p>
          <a:p>
            <a:pPr lvl="1"/>
            <a:r>
              <a:rPr lang="en-US" dirty="0" smtClean="0"/>
              <a:t>Bob receives message with hash; decrypts the hash using Alice’s public key; computes the hash of the message and compares with the decrypted hash from Alice – they should match</a:t>
            </a:r>
          </a:p>
          <a:p>
            <a:pPr lvl="1"/>
            <a:r>
              <a:rPr lang="en-US" dirty="0" smtClean="0"/>
              <a:t>Can be used for both authentication and integrity</a:t>
            </a:r>
          </a:p>
          <a:p>
            <a:pPr lvl="1"/>
            <a:endParaRPr lang="en-US" dirty="0"/>
          </a:p>
        </p:txBody>
      </p:sp>
    </p:spTree>
    <p:extLst>
      <p:ext uri="{BB962C8B-B14F-4D97-AF65-F5344CB8AC3E}">
        <p14:creationId xmlns:p14="http://schemas.microsoft.com/office/powerpoint/2010/main" val="71860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77800"/>
            <a:ext cx="7772400" cy="694267"/>
          </a:xfrm>
        </p:spPr>
        <p:txBody>
          <a:bodyPr/>
          <a:lstStyle/>
          <a:p>
            <a:r>
              <a:rPr lang="en-US" dirty="0" smtClean="0"/>
              <a:t>How public key crypto is used on the web</a:t>
            </a:r>
            <a:endParaRPr lang="en-US" dirty="0"/>
          </a:p>
        </p:txBody>
      </p:sp>
      <p:sp>
        <p:nvSpPr>
          <p:cNvPr id="3" name="Content Placeholder 2"/>
          <p:cNvSpPr>
            <a:spLocks noGrp="1"/>
          </p:cNvSpPr>
          <p:nvPr>
            <p:ph idx="1"/>
          </p:nvPr>
        </p:nvSpPr>
        <p:spPr>
          <a:xfrm>
            <a:off x="571500" y="982134"/>
            <a:ext cx="8166100" cy="5507566"/>
          </a:xfrm>
        </p:spPr>
        <p:txBody>
          <a:bodyPr/>
          <a:lstStyle/>
          <a:p>
            <a:r>
              <a:rPr lang="en-US" dirty="0" smtClean="0"/>
              <a:t>Public key crypto is a great invention – it seems to solve the key distribution problem. All you need is a phonebook of public keys, right? </a:t>
            </a:r>
          </a:p>
          <a:p>
            <a:pPr lvl="1"/>
            <a:r>
              <a:rPr lang="en-US" dirty="0" smtClean="0"/>
              <a:t>Yes, but… whose phonebook do you trust?</a:t>
            </a:r>
            <a:endParaRPr lang="en-US" dirty="0"/>
          </a:p>
          <a:p>
            <a:r>
              <a:rPr lang="en-US" dirty="0" smtClean="0">
                <a:solidFill>
                  <a:srgbClr val="FF0000"/>
                </a:solidFill>
              </a:rPr>
              <a:t>Certificate</a:t>
            </a:r>
            <a:r>
              <a:rPr lang="en-US" dirty="0" smtClean="0"/>
              <a:t>: data structure used to bind an identity to a public key – like the phone book entry</a:t>
            </a:r>
          </a:p>
          <a:p>
            <a:r>
              <a:rPr lang="en-US" dirty="0" smtClean="0"/>
              <a:t>The phonebook publisher is the </a:t>
            </a:r>
            <a:r>
              <a:rPr lang="en-US" dirty="0" smtClean="0">
                <a:solidFill>
                  <a:srgbClr val="FF0000"/>
                </a:solidFill>
              </a:rPr>
              <a:t>Certificate Authority </a:t>
            </a:r>
            <a:r>
              <a:rPr lang="en-US" dirty="0" smtClean="0"/>
              <a:t>(CA); it has its own public key and signs the phonebook entries using its secret key</a:t>
            </a:r>
          </a:p>
          <a:p>
            <a:r>
              <a:rPr lang="en-US" dirty="0" smtClean="0"/>
              <a:t>In theory, to get Bob’s public key, you communicate with the CA (who may ask a higher level CA, etc.) and get back a certificate with Bob’s public key signed by the chain of CA’s who endorse it.</a:t>
            </a:r>
          </a:p>
          <a:p>
            <a:r>
              <a:rPr lang="en-US" dirty="0" smtClean="0"/>
              <a:t>In practice, Bob is likely to be Amazon or Google and Alice is communicating via her browser. The browser comes with a large number of preconfigured Root CA Certificates (I counted over 200 in my store); it will accept connections that are signed by any of those.</a:t>
            </a:r>
          </a:p>
          <a:p>
            <a:r>
              <a:rPr lang="en-US" dirty="0" smtClean="0"/>
              <a:t>The “</a:t>
            </a:r>
            <a:r>
              <a:rPr lang="en-US" dirty="0" err="1" smtClean="0"/>
              <a:t>Superfish</a:t>
            </a:r>
            <a:r>
              <a:rPr lang="en-US" dirty="0" smtClean="0"/>
              <a:t>” adware publicized in 2015 abused the certificate system.</a:t>
            </a:r>
          </a:p>
          <a:p>
            <a:r>
              <a:rPr lang="en-US" dirty="0" smtClean="0"/>
              <a:t>Certificates normally have </a:t>
            </a:r>
            <a:r>
              <a:rPr lang="en-US" dirty="0" smtClean="0">
                <a:solidFill>
                  <a:srgbClr val="FF0000"/>
                </a:solidFill>
              </a:rPr>
              <a:t>expiration</a:t>
            </a:r>
            <a:r>
              <a:rPr lang="en-US" dirty="0" smtClean="0"/>
              <a:t> dates can be </a:t>
            </a:r>
            <a:r>
              <a:rPr lang="en-US" dirty="0" smtClean="0">
                <a:solidFill>
                  <a:srgbClr val="FF0000"/>
                </a:solidFill>
              </a:rPr>
              <a:t>revoked </a:t>
            </a:r>
            <a:r>
              <a:rPr lang="en-US" dirty="0" smtClean="0"/>
              <a:t>if the holder’s private key is exposed </a:t>
            </a:r>
          </a:p>
        </p:txBody>
      </p:sp>
    </p:spTree>
    <p:extLst>
      <p:ext uri="{BB962C8B-B14F-4D97-AF65-F5344CB8AC3E}">
        <p14:creationId xmlns:p14="http://schemas.microsoft.com/office/powerpoint/2010/main" val="56190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66" y="211669"/>
            <a:ext cx="7772400" cy="770466"/>
          </a:xfrm>
        </p:spPr>
        <p:txBody>
          <a:bodyPr/>
          <a:lstStyle/>
          <a:p>
            <a:r>
              <a:rPr lang="en-US" dirty="0" smtClean="0"/>
              <a:t>What does encryption not hide?</a:t>
            </a:r>
            <a:endParaRPr lang="en-US" dirty="0"/>
          </a:p>
        </p:txBody>
      </p:sp>
      <p:sp>
        <p:nvSpPr>
          <p:cNvPr id="3" name="Content Placeholder 2"/>
          <p:cNvSpPr>
            <a:spLocks noGrp="1"/>
          </p:cNvSpPr>
          <p:nvPr>
            <p:ph idx="1"/>
          </p:nvPr>
        </p:nvSpPr>
        <p:spPr>
          <a:xfrm>
            <a:off x="482600" y="1193800"/>
            <a:ext cx="7772400" cy="4114800"/>
          </a:xfrm>
        </p:spPr>
        <p:txBody>
          <a:bodyPr/>
          <a:lstStyle/>
          <a:p>
            <a:r>
              <a:rPr lang="en-US" dirty="0" smtClean="0"/>
              <a:t>Even if data are encrypted, an eavesdropper may be able to tell that communication is occurring, and even which parties are talking to each other</a:t>
            </a:r>
          </a:p>
          <a:p>
            <a:pPr lvl="1"/>
            <a:r>
              <a:rPr lang="en-US" dirty="0" smtClean="0"/>
              <a:t>This is particularly true in a packet-switched network like the Internet, because the packet headers, which identify the endpoints, are sent in the clear (necessarily, because the routers need to be able to read them in order to forward the packets in the right direction)</a:t>
            </a:r>
          </a:p>
          <a:p>
            <a:pPr lvl="1"/>
            <a:r>
              <a:rPr lang="en-US" dirty="0" smtClean="0"/>
              <a:t>Preventing inferences about who is talking to whom is referred to as “traffic flow security”</a:t>
            </a:r>
          </a:p>
          <a:p>
            <a:pPr lvl="1"/>
            <a:r>
              <a:rPr lang="en-US" dirty="0" smtClean="0"/>
              <a:t>“radio silence” (no communication) is one way to avoid this, but it also means --- no communication</a:t>
            </a:r>
          </a:p>
          <a:p>
            <a:pPr marL="457200" lvl="1" indent="0">
              <a:buNone/>
            </a:pPr>
            <a:endParaRPr lang="en-US" dirty="0" smtClean="0"/>
          </a:p>
        </p:txBody>
      </p:sp>
    </p:spTree>
    <p:extLst>
      <p:ext uri="{BB962C8B-B14F-4D97-AF65-F5344CB8AC3E}">
        <p14:creationId xmlns:p14="http://schemas.microsoft.com/office/powerpoint/2010/main" val="450804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245534"/>
            <a:ext cx="7772400" cy="719667"/>
          </a:xfrm>
        </p:spPr>
        <p:txBody>
          <a:bodyPr/>
          <a:lstStyle/>
          <a:p>
            <a:r>
              <a:rPr lang="en-US" dirty="0" smtClean="0"/>
              <a:t>What about encrypting data in storage?</a:t>
            </a:r>
            <a:endParaRPr lang="en-US" dirty="0"/>
          </a:p>
        </p:txBody>
      </p:sp>
      <p:sp>
        <p:nvSpPr>
          <p:cNvPr id="3" name="Content Placeholder 2"/>
          <p:cNvSpPr>
            <a:spLocks noGrp="1"/>
          </p:cNvSpPr>
          <p:nvPr>
            <p:ph idx="1"/>
          </p:nvPr>
        </p:nvSpPr>
        <p:spPr>
          <a:xfrm>
            <a:off x="639233" y="1121833"/>
            <a:ext cx="6828367" cy="5147733"/>
          </a:xfrm>
        </p:spPr>
        <p:txBody>
          <a:bodyPr/>
          <a:lstStyle/>
          <a:p>
            <a:r>
              <a:rPr lang="en-US" sz="2000" dirty="0" smtClean="0"/>
              <a:t>Microsoft </a:t>
            </a:r>
            <a:r>
              <a:rPr lang="en-US" sz="2000" dirty="0" err="1" smtClean="0"/>
              <a:t>BitLocker</a:t>
            </a:r>
            <a:r>
              <a:rPr lang="en-US" sz="2000" dirty="0" smtClean="0"/>
              <a:t>, Apple </a:t>
            </a:r>
            <a:r>
              <a:rPr lang="en-US" sz="2000" dirty="0" err="1" smtClean="0"/>
              <a:t>FileVault</a:t>
            </a:r>
            <a:r>
              <a:rPr lang="en-US" sz="2000" dirty="0" smtClean="0"/>
              <a:t> support encrypted file systems</a:t>
            </a:r>
          </a:p>
          <a:p>
            <a:r>
              <a:rPr lang="en-US" sz="2000" dirty="0" smtClean="0"/>
              <a:t>Some hard drives also provide built-in encryption at the hardware level</a:t>
            </a:r>
          </a:p>
          <a:p>
            <a:pPr lvl="1"/>
            <a:r>
              <a:rPr lang="en-US" sz="2000" dirty="0" smtClean="0"/>
              <a:t>This can make it easy to sanitize a drive when you are done with it – just zero the key</a:t>
            </a:r>
          </a:p>
          <a:p>
            <a:pPr lvl="1"/>
            <a:r>
              <a:rPr lang="en-US" sz="2000" dirty="0" smtClean="0"/>
              <a:t>Also can provide some security against theft of device</a:t>
            </a:r>
          </a:p>
          <a:p>
            <a:r>
              <a:rPr lang="en-US" sz="2000" dirty="0" smtClean="0"/>
              <a:t>Note that in general, the data has to be decrypted to be used, and when it’s decrypted, it’s vulnerable</a:t>
            </a:r>
          </a:p>
          <a:p>
            <a:pPr lvl="1"/>
            <a:endParaRPr lang="en-US" dirty="0"/>
          </a:p>
        </p:txBody>
      </p:sp>
    </p:spTree>
    <p:extLst>
      <p:ext uri="{BB962C8B-B14F-4D97-AF65-F5344CB8AC3E}">
        <p14:creationId xmlns:p14="http://schemas.microsoft.com/office/powerpoint/2010/main" val="3076319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1143000"/>
          </a:xfrm>
        </p:spPr>
        <p:txBody>
          <a:bodyPr/>
          <a:lstStyle/>
          <a:p>
            <a:r>
              <a:rPr lang="en-US" dirty="0" smtClean="0"/>
              <a:t>What tends to go wrong…</a:t>
            </a:r>
            <a:endParaRPr lang="en-US" dirty="0"/>
          </a:p>
        </p:txBody>
      </p:sp>
      <p:sp>
        <p:nvSpPr>
          <p:cNvPr id="3" name="Content Placeholder 2"/>
          <p:cNvSpPr>
            <a:spLocks noGrp="1"/>
          </p:cNvSpPr>
          <p:nvPr>
            <p:ph idx="1"/>
          </p:nvPr>
        </p:nvSpPr>
        <p:spPr>
          <a:xfrm>
            <a:off x="596900" y="1689100"/>
            <a:ext cx="7772400" cy="4114800"/>
          </a:xfrm>
        </p:spPr>
        <p:txBody>
          <a:bodyPr/>
          <a:lstStyle/>
          <a:p>
            <a:r>
              <a:rPr lang="en-US" dirty="0" smtClean="0"/>
              <a:t>Protocols have vulnerabilities</a:t>
            </a:r>
          </a:p>
          <a:p>
            <a:r>
              <a:rPr lang="en-US" dirty="0" smtClean="0"/>
              <a:t>Implementations have vulnerabilities</a:t>
            </a:r>
          </a:p>
          <a:p>
            <a:r>
              <a:rPr lang="en-US" dirty="0" smtClean="0"/>
              <a:t>People violate the assumptions / limitations designed into the systems</a:t>
            </a:r>
          </a:p>
          <a:p>
            <a:r>
              <a:rPr lang="en-US" dirty="0" smtClean="0"/>
              <a:t>Systems don’t scale up as wished/hoped</a:t>
            </a:r>
          </a:p>
          <a:p>
            <a:r>
              <a:rPr lang="en-US" dirty="0" smtClean="0"/>
              <a:t>Technology ages / advances, changing what’s possible</a:t>
            </a:r>
          </a:p>
          <a:p>
            <a:r>
              <a:rPr lang="en-US" dirty="0" smtClean="0"/>
              <a:t>Examples</a:t>
            </a:r>
          </a:p>
          <a:p>
            <a:pPr lvl="1"/>
            <a:r>
              <a:rPr lang="en-US" dirty="0" smtClean="0"/>
              <a:t>PKI system as it is operated</a:t>
            </a:r>
          </a:p>
          <a:p>
            <a:pPr lvl="1"/>
            <a:r>
              <a:rPr lang="en-US" dirty="0" err="1" smtClean="0"/>
              <a:t>Heartbleed</a:t>
            </a:r>
            <a:r>
              <a:rPr lang="en-US" dirty="0" smtClean="0"/>
              <a:t> (</a:t>
            </a:r>
            <a:r>
              <a:rPr lang="en-US" dirty="0" err="1" smtClean="0"/>
              <a:t>implementaton</a:t>
            </a:r>
            <a:r>
              <a:rPr lang="en-US" dirty="0" smtClean="0"/>
              <a:t> error in upgrade, open source)</a:t>
            </a:r>
          </a:p>
          <a:p>
            <a:pPr lvl="1"/>
            <a:r>
              <a:rPr lang="en-US" dirty="0" smtClean="0"/>
              <a:t>FREAK (Factoring RSA Export Keys – vulnerability revealed in 2015 that implementations could be coerced into old, insecure modes of operation)</a:t>
            </a:r>
            <a:endParaRPr lang="en-US" dirty="0"/>
          </a:p>
        </p:txBody>
      </p:sp>
    </p:spTree>
    <p:extLst>
      <p:ext uri="{BB962C8B-B14F-4D97-AF65-F5344CB8AC3E}">
        <p14:creationId xmlns:p14="http://schemas.microsoft.com/office/powerpoint/2010/main" val="1270573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Cautions</a:t>
            </a:r>
            <a:endParaRPr lang="en-US" dirty="0"/>
          </a:p>
        </p:txBody>
      </p:sp>
      <p:sp>
        <p:nvSpPr>
          <p:cNvPr id="3" name="Content Placeholder 2"/>
          <p:cNvSpPr>
            <a:spLocks noGrp="1"/>
          </p:cNvSpPr>
          <p:nvPr>
            <p:ph idx="1"/>
          </p:nvPr>
        </p:nvSpPr>
        <p:spPr>
          <a:xfrm>
            <a:off x="668866" y="1752600"/>
            <a:ext cx="7772400" cy="4114800"/>
          </a:xfrm>
        </p:spPr>
        <p:txBody>
          <a:bodyPr/>
          <a:lstStyle/>
          <a:p>
            <a:r>
              <a:rPr lang="en-US" dirty="0" smtClean="0"/>
              <a:t>Cryptography provides a very useful set of tools that can help address confidentiality, integrity, authenticity (not availability)</a:t>
            </a:r>
          </a:p>
          <a:p>
            <a:r>
              <a:rPr lang="en-US" dirty="0" smtClean="0"/>
              <a:t>Cryptography has developed good tools for modeling and analyzing its mechanisms – better than software, in general</a:t>
            </a:r>
          </a:p>
          <a:p>
            <a:r>
              <a:rPr lang="en-US" dirty="0" smtClean="0"/>
              <a:t>Cryptography is NOT a panacea:</a:t>
            </a:r>
          </a:p>
          <a:p>
            <a:pPr lvl="1"/>
            <a:r>
              <a:rPr lang="en-US" dirty="0" smtClean="0"/>
              <a:t>Strong cryptographic mechanisms are often poorly implemented, so the actual encrypted stream is more vulnerable than the user thinks</a:t>
            </a:r>
          </a:p>
          <a:p>
            <a:pPr lvl="1"/>
            <a:r>
              <a:rPr lang="en-US" dirty="0" smtClean="0"/>
              <a:t>Cryptographic protocols can be complex and subject to a variety of incentives; often the system can be attacked through its protocols even though the </a:t>
            </a:r>
            <a:r>
              <a:rPr lang="en-US" dirty="0" err="1" smtClean="0"/>
              <a:t>cryptoalgorithms</a:t>
            </a:r>
            <a:r>
              <a:rPr lang="en-US" dirty="0" smtClean="0"/>
              <a:t> are strong</a:t>
            </a:r>
          </a:p>
          <a:p>
            <a:pPr lvl="1"/>
            <a:r>
              <a:rPr lang="en-US" dirty="0" smtClean="0"/>
              <a:t>Key management, even with the advent of public key systems, remains a vulnerability</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56430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 Bonus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83676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27000"/>
            <a:ext cx="8102600" cy="1206500"/>
          </a:xfrm>
        </p:spPr>
        <p:txBody>
          <a:bodyPr/>
          <a:lstStyle/>
          <a:p>
            <a:r>
              <a:rPr lang="en-US" dirty="0" smtClean="0"/>
              <a:t>Cipher used by Mary Queen of Scots and Anthony Babington</a:t>
            </a:r>
            <a:endParaRPr lang="en-US" dirty="0"/>
          </a:p>
        </p:txBody>
      </p:sp>
      <p:pic>
        <p:nvPicPr>
          <p:cNvPr id="12" name="Picture 11" descr="Screen Shot 2015-03-16 at 12.40.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174750"/>
            <a:ext cx="8356898" cy="4718050"/>
          </a:xfrm>
          <a:prstGeom prst="rect">
            <a:avLst/>
          </a:prstGeom>
        </p:spPr>
      </p:pic>
      <p:sp>
        <p:nvSpPr>
          <p:cNvPr id="14" name="Action Button: Back or Previous 13">
            <a:hlinkClick r:id="" action="ppaction://hlinkshowjump?jump=lastslideviewed" highlightClick="1"/>
          </p:cNvPr>
          <p:cNvSpPr/>
          <p:nvPr/>
        </p:nvSpPr>
        <p:spPr bwMode="auto">
          <a:xfrm>
            <a:off x="7683500" y="5994400"/>
            <a:ext cx="660400" cy="546100"/>
          </a:xfrm>
          <a:prstGeom prst="actionButtonBackPrevious">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2259184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7" y="135469"/>
            <a:ext cx="7933266" cy="982132"/>
          </a:xfrm>
        </p:spPr>
        <p:txBody>
          <a:bodyPr/>
          <a:lstStyle/>
          <a:p>
            <a:pPr>
              <a:lnSpc>
                <a:spcPct val="120000"/>
              </a:lnSpc>
            </a:pPr>
            <a:r>
              <a:rPr lang="en-US" sz="2400" u="sng" dirty="0" smtClean="0"/>
              <a:t>The lecture on one slide (2015)</a:t>
            </a:r>
            <a:r>
              <a:rPr lang="en-US" dirty="0" smtClean="0"/>
              <a:t/>
            </a:r>
            <a:br>
              <a:rPr lang="en-US" dirty="0" smtClean="0"/>
            </a:br>
            <a:r>
              <a:rPr lang="en-US" dirty="0" smtClean="0"/>
              <a:t>What is cryptography and how can it help?</a:t>
            </a:r>
            <a:endParaRPr lang="en-US" dirty="0"/>
          </a:p>
        </p:txBody>
      </p:sp>
      <p:sp>
        <p:nvSpPr>
          <p:cNvPr id="3" name="Content Placeholder 2"/>
          <p:cNvSpPr>
            <a:spLocks noGrp="1"/>
          </p:cNvSpPr>
          <p:nvPr>
            <p:ph idx="1"/>
          </p:nvPr>
        </p:nvSpPr>
        <p:spPr>
          <a:xfrm>
            <a:off x="304799" y="1143000"/>
            <a:ext cx="8483599" cy="5325533"/>
          </a:xfrm>
        </p:spPr>
        <p:txBody>
          <a:bodyPr/>
          <a:lstStyle/>
          <a:p>
            <a:r>
              <a:rPr lang="en-US" dirty="0" smtClean="0"/>
              <a:t>What a President needs to know</a:t>
            </a:r>
          </a:p>
          <a:p>
            <a:r>
              <a:rPr lang="en-US" dirty="0" smtClean="0"/>
              <a:t>A simple cipher</a:t>
            </a:r>
          </a:p>
          <a:p>
            <a:r>
              <a:rPr lang="en-US" dirty="0" smtClean="0"/>
              <a:t>Fundamentals</a:t>
            </a:r>
          </a:p>
          <a:p>
            <a:pPr lvl="1"/>
            <a:r>
              <a:rPr lang="en-US" dirty="0" smtClean="0"/>
              <a:t>Boolean arithmetic, especially XOR</a:t>
            </a:r>
          </a:p>
          <a:p>
            <a:pPr lvl="1"/>
            <a:r>
              <a:rPr lang="en-US" dirty="0" smtClean="0"/>
              <a:t>Encrypting a binary stream</a:t>
            </a:r>
          </a:p>
          <a:p>
            <a:pPr lvl="1"/>
            <a:r>
              <a:rPr lang="en-US" dirty="0" smtClean="0"/>
              <a:t>Perfect secrecy</a:t>
            </a:r>
          </a:p>
          <a:p>
            <a:pPr lvl="1"/>
            <a:r>
              <a:rPr lang="en-US" dirty="0" smtClean="0"/>
              <a:t>Random and Pseudo Random numbers</a:t>
            </a:r>
            <a:endParaRPr lang="en-US" dirty="0"/>
          </a:p>
          <a:p>
            <a:pPr lvl="1"/>
            <a:r>
              <a:rPr lang="en-US" dirty="0" smtClean="0"/>
              <a:t>Symmetric </a:t>
            </a:r>
            <a:r>
              <a:rPr lang="en-US" dirty="0"/>
              <a:t>/ Asymmetric </a:t>
            </a:r>
            <a:r>
              <a:rPr lang="en-US" dirty="0" smtClean="0"/>
              <a:t>cryptography, including key lengths</a:t>
            </a:r>
            <a:endParaRPr lang="en-US" dirty="0"/>
          </a:p>
          <a:p>
            <a:r>
              <a:rPr lang="en-US" dirty="0" smtClean="0"/>
              <a:t>How encryption is used on the Web</a:t>
            </a:r>
          </a:p>
          <a:p>
            <a:r>
              <a:rPr lang="en-US" dirty="0" smtClean="0"/>
              <a:t>Advanced topics</a:t>
            </a:r>
          </a:p>
          <a:p>
            <a:pPr lvl="1"/>
            <a:r>
              <a:rPr lang="en-US" dirty="0" smtClean="0"/>
              <a:t>Encryption and Compression, Multiple Encryption</a:t>
            </a:r>
          </a:p>
          <a:p>
            <a:pPr lvl="1"/>
            <a:r>
              <a:rPr lang="en-US" dirty="0" smtClean="0"/>
              <a:t>What encryption doesn’t hide – traffic flow security</a:t>
            </a:r>
          </a:p>
          <a:p>
            <a:pPr lvl="1"/>
            <a:r>
              <a:rPr lang="en-US" dirty="0" smtClean="0"/>
              <a:t>Encrypting storage</a:t>
            </a:r>
          </a:p>
          <a:p>
            <a:r>
              <a:rPr lang="en-US" dirty="0" smtClean="0"/>
              <a:t>Future applications: encrypted computing, quantum crypto, quantum computing</a:t>
            </a:r>
            <a:endParaRPr lang="en-US" dirty="0"/>
          </a:p>
          <a:p>
            <a:r>
              <a:rPr lang="en-US" dirty="0" smtClean="0"/>
              <a:t>Conclusions / Cautions</a:t>
            </a:r>
          </a:p>
          <a:p>
            <a:r>
              <a:rPr lang="en-US" dirty="0" smtClean="0"/>
              <a:t>Time permitting: brief history of TOR/Onion Routing</a:t>
            </a:r>
            <a:endParaRPr lang="en-US" dirty="0"/>
          </a:p>
        </p:txBody>
      </p:sp>
    </p:spTree>
    <p:extLst>
      <p:ext uri="{BB962C8B-B14F-4D97-AF65-F5344CB8AC3E}">
        <p14:creationId xmlns:p14="http://schemas.microsoft.com/office/powerpoint/2010/main" val="1806936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33" y="330200"/>
            <a:ext cx="7772400" cy="1143000"/>
          </a:xfrm>
        </p:spPr>
        <p:txBody>
          <a:bodyPr/>
          <a:lstStyle/>
          <a:p>
            <a:r>
              <a:rPr lang="en-US" dirty="0" smtClean="0"/>
              <a:t>A brief personal history of Onion Routing</a:t>
            </a:r>
            <a:endParaRPr lang="en-US" dirty="0"/>
          </a:p>
        </p:txBody>
      </p:sp>
      <p:sp>
        <p:nvSpPr>
          <p:cNvPr id="3" name="Content Placeholder 2"/>
          <p:cNvSpPr>
            <a:spLocks noGrp="1"/>
          </p:cNvSpPr>
          <p:nvPr>
            <p:ph idx="1"/>
          </p:nvPr>
        </p:nvSpPr>
        <p:spPr>
          <a:xfrm>
            <a:off x="575733" y="1253065"/>
            <a:ext cx="7814733" cy="5410202"/>
          </a:xfrm>
        </p:spPr>
        <p:txBody>
          <a:bodyPr/>
          <a:lstStyle/>
          <a:p>
            <a:r>
              <a:rPr lang="en-US" dirty="0" smtClean="0"/>
              <a:t>Original goal: provide a way for Navy to use the Internet for communications without being vulnerable to traffic analysis</a:t>
            </a:r>
          </a:p>
          <a:p>
            <a:r>
              <a:rPr lang="en-US" dirty="0" smtClean="0"/>
              <a:t>Idea: create an overlay network – a network that is layered on top of the Internet</a:t>
            </a:r>
          </a:p>
          <a:p>
            <a:r>
              <a:rPr lang="en-US" dirty="0" smtClean="0"/>
              <a:t>Break data into uniform chunks, super-encrypt it, and ship it around this overlay network, changing its encryption at each node so that </a:t>
            </a:r>
          </a:p>
          <a:p>
            <a:pPr lvl="1"/>
            <a:r>
              <a:rPr lang="en-US" dirty="0" smtClean="0"/>
              <a:t>packets coming into a node can’t be correlated with packets leaving that node later on</a:t>
            </a:r>
          </a:p>
          <a:p>
            <a:pPr lvl="1"/>
            <a:r>
              <a:rPr lang="en-US" dirty="0" smtClean="0"/>
              <a:t>The destination of the packet is only known to the initiating node and the final recipient</a:t>
            </a:r>
          </a:p>
          <a:p>
            <a:pPr lvl="1"/>
            <a:r>
              <a:rPr lang="en-US" dirty="0" smtClean="0"/>
              <a:t>Other traffic obscures the Navy’s traffic</a:t>
            </a:r>
          </a:p>
          <a:p>
            <a:r>
              <a:rPr lang="en-US" dirty="0" smtClean="0"/>
              <a:t>Data only in the clear when it reaches destination host</a:t>
            </a:r>
          </a:p>
          <a:p>
            <a:r>
              <a:rPr lang="en-US" dirty="0" smtClean="0"/>
              <a:t>Weakness: the fact that web browsing needs to happen in real time means that some kinds of timing attacks are hard to avoid entirely</a:t>
            </a:r>
          </a:p>
          <a:p>
            <a:r>
              <a:rPr lang="en-US" dirty="0" smtClean="0"/>
              <a:t>Nevertheless, this is about as good as it gets today for providing anonymous communication on the Internet</a:t>
            </a:r>
            <a:endParaRPr lang="en-US" dirty="0"/>
          </a:p>
          <a:p>
            <a:pPr lvl="1"/>
            <a:r>
              <a:rPr lang="en-US" dirty="0" smtClean="0"/>
              <a:t>And there are two sides to that, as with many things</a:t>
            </a:r>
          </a:p>
        </p:txBody>
      </p:sp>
    </p:spTree>
    <p:extLst>
      <p:ext uri="{BB962C8B-B14F-4D97-AF65-F5344CB8AC3E}">
        <p14:creationId xmlns:p14="http://schemas.microsoft.com/office/powerpoint/2010/main" val="271319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098800" cy="1016000"/>
          </a:xfrm>
        </p:spPr>
        <p:txBody>
          <a:bodyPr/>
          <a:lstStyle/>
          <a:p>
            <a:r>
              <a:rPr lang="en-US" dirty="0" smtClean="0"/>
              <a:t>Any Questions?</a:t>
            </a:r>
            <a:endParaRPr lang="en-US" dirty="0"/>
          </a:p>
        </p:txBody>
      </p:sp>
      <p:sp>
        <p:nvSpPr>
          <p:cNvPr id="3" name="Content Placeholder 2"/>
          <p:cNvSpPr>
            <a:spLocks noGrp="1"/>
          </p:cNvSpPr>
          <p:nvPr>
            <p:ph idx="1"/>
          </p:nvPr>
        </p:nvSpPr>
        <p:spPr>
          <a:xfrm>
            <a:off x="393700" y="1092200"/>
            <a:ext cx="8064500" cy="5600700"/>
          </a:xfrm>
        </p:spPr>
        <p:txBody>
          <a:bodyPr/>
          <a:lstStyle/>
          <a:p>
            <a:r>
              <a:rPr lang="en-US" sz="2400" dirty="0" smtClean="0"/>
              <a:t>About previous lecture?</a:t>
            </a:r>
          </a:p>
          <a:p>
            <a:r>
              <a:rPr lang="en-US" sz="2400" dirty="0" smtClean="0"/>
              <a:t>About homework on data representation?</a:t>
            </a:r>
          </a:p>
          <a:p>
            <a:r>
              <a:rPr lang="en-US" sz="2400" dirty="0" smtClean="0"/>
              <a:t>About reading?</a:t>
            </a:r>
          </a:p>
          <a:p>
            <a:pPr marL="0" indent="0">
              <a:buNone/>
            </a:pPr>
            <a:r>
              <a:rPr lang="en-US" sz="2400" dirty="0" smtClean="0"/>
              <a:t>Homework for next week: Debate prep and questions for debaters; see Canvas. </a:t>
            </a:r>
          </a:p>
          <a:p>
            <a:pPr marL="0" indent="0">
              <a:buNone/>
            </a:pPr>
            <a:r>
              <a:rPr lang="en-US" sz="2400" dirty="0" smtClean="0"/>
              <a:t>There are three papers for everyone to read:</a:t>
            </a:r>
          </a:p>
          <a:p>
            <a:pPr marL="457200" indent="-457200">
              <a:buAutoNum type="arabicPeriod"/>
            </a:pPr>
            <a:r>
              <a:rPr lang="en-US" sz="2400" dirty="0" smtClean="0"/>
              <a:t>A report by a group of well-known technologists arguing against back doors.</a:t>
            </a:r>
          </a:p>
          <a:p>
            <a:pPr marL="457200" indent="-457200">
              <a:buAutoNum type="arabicPeriod"/>
            </a:pPr>
            <a:r>
              <a:rPr lang="en-US" sz="2400" dirty="0" smtClean="0"/>
              <a:t>A report from the Manhattan District Attorney’s office arguing for access to stored communications</a:t>
            </a:r>
          </a:p>
          <a:p>
            <a:pPr marL="457200" indent="-457200">
              <a:buAutoNum type="arabicPeriod"/>
            </a:pPr>
            <a:r>
              <a:rPr lang="en-US" sz="2400" dirty="0" smtClean="0"/>
              <a:t>An article by Susan Landau that provides background on laws we will be discussing today, in the context of the Snowden disclosures.</a:t>
            </a:r>
          </a:p>
        </p:txBody>
      </p:sp>
      <p:sp>
        <p:nvSpPr>
          <p:cNvPr id="4" name="Rectangle 3"/>
          <p:cNvSpPr/>
          <p:nvPr/>
        </p:nvSpPr>
        <p:spPr>
          <a:xfrm>
            <a:off x="4699000" y="238036"/>
            <a:ext cx="4191000" cy="707886"/>
          </a:xfrm>
          <a:prstGeom prst="rect">
            <a:avLst/>
          </a:prstGeom>
          <a:ln>
            <a:solidFill>
              <a:schemeClr val="tx1"/>
            </a:solidFill>
          </a:ln>
        </p:spPr>
        <p:txBody>
          <a:bodyPr wrap="square">
            <a:spAutoFit/>
          </a:bodyPr>
          <a:lstStyle/>
          <a:p>
            <a:pPr marL="0" indent="0">
              <a:buNone/>
            </a:pPr>
            <a:r>
              <a:rPr lang="en-US" sz="2000" dirty="0" smtClean="0">
                <a:latin typeface="+mj-lt"/>
              </a:rPr>
              <a:t>My office hours: </a:t>
            </a:r>
          </a:p>
          <a:p>
            <a:pPr marL="0" indent="0">
              <a:buNone/>
            </a:pPr>
            <a:r>
              <a:rPr lang="en-US" sz="2000" dirty="0" smtClean="0">
                <a:latin typeface="+mj-lt"/>
              </a:rPr>
              <a:t>Wed. afternoon, 12-3pm, 4</a:t>
            </a:r>
            <a:r>
              <a:rPr lang="en-US" sz="2000" dirty="0">
                <a:latin typeface="+mj-lt"/>
              </a:rPr>
              <a:t>4</a:t>
            </a:r>
            <a:r>
              <a:rPr lang="en-US" sz="2000" dirty="0" smtClean="0">
                <a:latin typeface="+mj-lt"/>
              </a:rPr>
              <a:t>2 RH</a:t>
            </a:r>
          </a:p>
        </p:txBody>
      </p:sp>
    </p:spTree>
    <p:extLst>
      <p:ext uri="{BB962C8B-B14F-4D97-AF65-F5344CB8AC3E}">
        <p14:creationId xmlns:p14="http://schemas.microsoft.com/office/powerpoint/2010/main" val="1094217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371600" y="168275"/>
            <a:ext cx="43942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ctr"/>
          <a:lstStyle/>
          <a:p>
            <a:pPr>
              <a:spcAft>
                <a:spcPct val="0"/>
              </a:spcAft>
            </a:pPr>
            <a:r>
              <a:rPr lang="en-US" sz="3200" b="1" i="1" dirty="0">
                <a:solidFill>
                  <a:schemeClr val="tx2"/>
                </a:solidFill>
                <a:latin typeface="Book Antiqua" charset="0"/>
              </a:rPr>
              <a:t>Connection Setup</a:t>
            </a:r>
          </a:p>
        </p:txBody>
      </p:sp>
      <p:sp>
        <p:nvSpPr>
          <p:cNvPr id="21507" name="Rectangle 3"/>
          <p:cNvSpPr>
            <a:spLocks noChangeArrowheads="1"/>
          </p:cNvSpPr>
          <p:nvPr/>
        </p:nvSpPr>
        <p:spPr bwMode="auto">
          <a:xfrm>
            <a:off x="382588" y="4672013"/>
            <a:ext cx="8583612"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a:spcBef>
                <a:spcPct val="20000"/>
              </a:spcBef>
              <a:spcAft>
                <a:spcPct val="0"/>
              </a:spcAft>
              <a:buClr>
                <a:schemeClr val="tx2"/>
              </a:buClr>
              <a:buSzPct val="75000"/>
              <a:buFont typeface="Monotype Sorts" charset="0"/>
              <a:buChar char=""/>
            </a:pPr>
            <a:r>
              <a:rPr lang="en-US" sz="2000" b="1">
                <a:latin typeface="Book Antiqua" charset="0"/>
              </a:rPr>
              <a:t>The initial proxy knows the Onion Routing network topology, selects a route, and generates the onion</a:t>
            </a:r>
          </a:p>
          <a:p>
            <a:pPr>
              <a:spcBef>
                <a:spcPct val="20000"/>
              </a:spcBef>
              <a:spcAft>
                <a:spcPct val="0"/>
              </a:spcAft>
              <a:buClr>
                <a:schemeClr val="tx2"/>
              </a:buClr>
              <a:buSzPct val="75000"/>
              <a:buFont typeface="Monotype Sorts" charset="0"/>
              <a:buChar char=""/>
            </a:pPr>
            <a:r>
              <a:rPr lang="en-US" sz="2000" b="1">
                <a:latin typeface="Book Antiqua" charset="0"/>
              </a:rPr>
              <a:t>Each layer of the onion identifies the next hop in the route and contains the cryptographic keys to be used at that node.</a:t>
            </a:r>
          </a:p>
        </p:txBody>
      </p:sp>
      <p:graphicFrame>
        <p:nvGraphicFramePr>
          <p:cNvPr id="21508" name="Object 4"/>
          <p:cNvGraphicFramePr>
            <a:graphicFrameLocks/>
          </p:cNvGraphicFramePr>
          <p:nvPr/>
        </p:nvGraphicFramePr>
        <p:xfrm>
          <a:off x="2489200" y="1519238"/>
          <a:ext cx="5586413" cy="2693987"/>
        </p:xfrm>
        <a:graphic>
          <a:graphicData uri="http://schemas.openxmlformats.org/presentationml/2006/ole">
            <mc:AlternateContent xmlns:mc="http://schemas.openxmlformats.org/markup-compatibility/2006">
              <mc:Choice xmlns:v="urn:schemas-microsoft-com:vml" Requires="v">
                <p:oleObj spid="_x0000_s1232" name="Microsoft ClipArt Gallery" r:id="rId3" imgW="5753100" imgH="3213100" progId="MS_ClipArt_Gallery">
                  <p:embed/>
                </p:oleObj>
              </mc:Choice>
              <mc:Fallback>
                <p:oleObj name="Microsoft ClipArt Gallery" r:id="rId3" imgW="5753100" imgH="3213100"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1519238"/>
                        <a:ext cx="5586413"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09" name="Object 5"/>
          <p:cNvGraphicFramePr>
            <a:graphicFrameLocks/>
          </p:cNvGraphicFramePr>
          <p:nvPr/>
        </p:nvGraphicFramePr>
        <p:xfrm>
          <a:off x="361950" y="1577975"/>
          <a:ext cx="2214563" cy="1293813"/>
        </p:xfrm>
        <a:graphic>
          <a:graphicData uri="http://schemas.openxmlformats.org/presentationml/2006/ole">
            <mc:AlternateContent xmlns:mc="http://schemas.openxmlformats.org/markup-compatibility/2006">
              <mc:Choice xmlns:v="urn:schemas-microsoft-com:vml" Requires="v">
                <p:oleObj spid="_x0000_s1233" name="Microsoft ClipArt Gallery" r:id="rId5" imgW="6680200" imgH="3898900" progId="MS_ClipArt_Gallery">
                  <p:embed/>
                </p:oleObj>
              </mc:Choice>
              <mc:Fallback>
                <p:oleObj name="Microsoft ClipArt Gallery" r:id="rId5" imgW="6680200" imgH="3898900" progId="MS_ClipArt_Gallery">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50" y="1577975"/>
                        <a:ext cx="2214563" cy="129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0" name="Object 6"/>
          <p:cNvGraphicFramePr>
            <a:graphicFrameLocks/>
          </p:cNvGraphicFramePr>
          <p:nvPr/>
        </p:nvGraphicFramePr>
        <p:xfrm>
          <a:off x="542925" y="1854200"/>
          <a:ext cx="1201738" cy="930275"/>
        </p:xfrm>
        <a:graphic>
          <a:graphicData uri="http://schemas.openxmlformats.org/presentationml/2006/ole">
            <mc:AlternateContent xmlns:mc="http://schemas.openxmlformats.org/markup-compatibility/2006">
              <mc:Choice xmlns:v="urn:schemas-microsoft-com:vml" Requires="v">
                <p:oleObj spid="_x0000_s1234" name="Microsoft ClipArt Gallery" r:id="rId7" imgW="6070600" imgH="4711700" progId="MS_ClipArt_Gallery">
                  <p:embed/>
                </p:oleObj>
              </mc:Choice>
              <mc:Fallback>
                <p:oleObj name="Microsoft ClipArt Gallery" r:id="rId7" imgW="6070600" imgH="4711700" progId="MS_ClipArt_Gallery">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 y="1854200"/>
                        <a:ext cx="1201738"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1" name="Object 7"/>
          <p:cNvGraphicFramePr>
            <a:graphicFrameLocks/>
          </p:cNvGraphicFramePr>
          <p:nvPr/>
        </p:nvGraphicFramePr>
        <p:xfrm>
          <a:off x="8021638" y="1644650"/>
          <a:ext cx="666750" cy="1778000"/>
        </p:xfrm>
        <a:graphic>
          <a:graphicData uri="http://schemas.openxmlformats.org/presentationml/2006/ole">
            <mc:AlternateContent xmlns:mc="http://schemas.openxmlformats.org/markup-compatibility/2006">
              <mc:Choice xmlns:v="urn:schemas-microsoft-com:vml" Requires="v">
                <p:oleObj spid="_x0000_s1235" name="Microsoft ClipArt Gallery" r:id="rId9" imgW="1358900" imgH="3581400" progId="MS_ClipArt_Gallery">
                  <p:embed/>
                </p:oleObj>
              </mc:Choice>
              <mc:Fallback>
                <p:oleObj name="Microsoft ClipArt Gallery" r:id="rId9" imgW="1358900" imgH="3581400" progId="MS_ClipArt_Gallery">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1638" y="1644650"/>
                        <a:ext cx="66675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1512" name="Arc 8"/>
          <p:cNvSpPr>
            <a:spLocks/>
          </p:cNvSpPr>
          <p:nvPr/>
        </p:nvSpPr>
        <p:spPr bwMode="auto">
          <a:xfrm rot="10800000">
            <a:off x="1508125" y="2505075"/>
            <a:ext cx="620713" cy="6572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13" name="Line 9"/>
          <p:cNvSpPr>
            <a:spLocks noChangeShapeType="1"/>
          </p:cNvSpPr>
          <p:nvPr/>
        </p:nvSpPr>
        <p:spPr bwMode="auto">
          <a:xfrm>
            <a:off x="3976688" y="2292350"/>
            <a:ext cx="525462" cy="0"/>
          </a:xfrm>
          <a:prstGeom prst="line">
            <a:avLst/>
          </a:prstGeom>
          <a:noFill/>
          <a:ln w="254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14" name="Line 10"/>
          <p:cNvSpPr>
            <a:spLocks noChangeShapeType="1"/>
          </p:cNvSpPr>
          <p:nvPr/>
        </p:nvSpPr>
        <p:spPr bwMode="auto">
          <a:xfrm>
            <a:off x="5614988" y="2271713"/>
            <a:ext cx="461962" cy="0"/>
          </a:xfrm>
          <a:prstGeom prst="line">
            <a:avLst/>
          </a:prstGeom>
          <a:noFill/>
          <a:ln w="254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15" name="Arc 11"/>
          <p:cNvSpPr>
            <a:spLocks/>
          </p:cNvSpPr>
          <p:nvPr/>
        </p:nvSpPr>
        <p:spPr bwMode="auto">
          <a:xfrm rot="10800000">
            <a:off x="7151688" y="2465388"/>
            <a:ext cx="928687" cy="684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16" name="Line 12"/>
          <p:cNvSpPr>
            <a:spLocks noChangeShapeType="1"/>
          </p:cNvSpPr>
          <p:nvPr/>
        </p:nvSpPr>
        <p:spPr bwMode="auto">
          <a:xfrm>
            <a:off x="3030538" y="2478088"/>
            <a:ext cx="0" cy="6096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17" name="Rectangle 13"/>
          <p:cNvSpPr>
            <a:spLocks noChangeArrowheads="1"/>
          </p:cNvSpPr>
          <p:nvPr/>
        </p:nvSpPr>
        <p:spPr bwMode="auto">
          <a:xfrm>
            <a:off x="2144713" y="3095625"/>
            <a:ext cx="1101725" cy="374650"/>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18" name="Rectangle 14"/>
          <p:cNvSpPr>
            <a:spLocks noChangeArrowheads="1"/>
          </p:cNvSpPr>
          <p:nvPr/>
        </p:nvSpPr>
        <p:spPr bwMode="auto">
          <a:xfrm>
            <a:off x="2149475" y="3367088"/>
            <a:ext cx="1092200" cy="1428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523" name="Group 19"/>
          <p:cNvGrpSpPr>
            <a:grpSpLocks/>
          </p:cNvGrpSpPr>
          <p:nvPr/>
        </p:nvGrpSpPr>
        <p:grpSpPr bwMode="auto">
          <a:xfrm>
            <a:off x="2805113" y="3394075"/>
            <a:ext cx="260350" cy="74613"/>
            <a:chOff x="1767" y="2138"/>
            <a:chExt cx="164" cy="47"/>
          </a:xfrm>
        </p:grpSpPr>
        <p:sp>
          <p:nvSpPr>
            <p:cNvPr id="21519" name="Rectangle 15"/>
            <p:cNvSpPr>
              <a:spLocks noChangeArrowheads="1"/>
            </p:cNvSpPr>
            <p:nvPr/>
          </p:nvSpPr>
          <p:spPr bwMode="auto">
            <a:xfrm>
              <a:off x="1767" y="2138"/>
              <a:ext cx="9"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20" name="Rectangle 16"/>
            <p:cNvSpPr>
              <a:spLocks noChangeArrowheads="1"/>
            </p:cNvSpPr>
            <p:nvPr/>
          </p:nvSpPr>
          <p:spPr bwMode="auto">
            <a:xfrm>
              <a:off x="1822" y="2138"/>
              <a:ext cx="9"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21" name="Rectangle 17"/>
            <p:cNvSpPr>
              <a:spLocks noChangeArrowheads="1"/>
            </p:cNvSpPr>
            <p:nvPr/>
          </p:nvSpPr>
          <p:spPr bwMode="auto">
            <a:xfrm>
              <a:off x="1875" y="2138"/>
              <a:ext cx="8"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22" name="Rectangle 18"/>
            <p:cNvSpPr>
              <a:spLocks noChangeArrowheads="1"/>
            </p:cNvSpPr>
            <p:nvPr/>
          </p:nvSpPr>
          <p:spPr bwMode="auto">
            <a:xfrm>
              <a:off x="1925" y="2138"/>
              <a:ext cx="6"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524" name="Rectangle 20"/>
          <p:cNvSpPr>
            <a:spLocks noChangeArrowheads="1"/>
          </p:cNvSpPr>
          <p:nvPr/>
        </p:nvSpPr>
        <p:spPr bwMode="auto">
          <a:xfrm>
            <a:off x="2290763" y="3078163"/>
            <a:ext cx="6350" cy="9048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25" name="Rectangle 21"/>
          <p:cNvSpPr>
            <a:spLocks noChangeArrowheads="1"/>
          </p:cNvSpPr>
          <p:nvPr/>
        </p:nvSpPr>
        <p:spPr bwMode="auto">
          <a:xfrm>
            <a:off x="2859088" y="2063750"/>
            <a:ext cx="1101725" cy="374650"/>
          </a:xfrm>
          <a:prstGeom prst="rect">
            <a:avLst/>
          </a:prstGeom>
          <a:solidFill>
            <a:srgbClr val="790015"/>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26" name="Rectangle 22"/>
          <p:cNvSpPr>
            <a:spLocks noChangeArrowheads="1"/>
          </p:cNvSpPr>
          <p:nvPr/>
        </p:nvSpPr>
        <p:spPr bwMode="auto">
          <a:xfrm>
            <a:off x="2863850" y="2335213"/>
            <a:ext cx="1092200" cy="1428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531" name="Group 27"/>
          <p:cNvGrpSpPr>
            <a:grpSpLocks/>
          </p:cNvGrpSpPr>
          <p:nvPr/>
        </p:nvGrpSpPr>
        <p:grpSpPr bwMode="auto">
          <a:xfrm>
            <a:off x="3519488" y="2362200"/>
            <a:ext cx="260350" cy="74613"/>
            <a:chOff x="2217" y="1488"/>
            <a:chExt cx="164" cy="47"/>
          </a:xfrm>
        </p:grpSpPr>
        <p:sp>
          <p:nvSpPr>
            <p:cNvPr id="21527" name="Rectangle 23"/>
            <p:cNvSpPr>
              <a:spLocks noChangeArrowheads="1"/>
            </p:cNvSpPr>
            <p:nvPr/>
          </p:nvSpPr>
          <p:spPr bwMode="auto">
            <a:xfrm>
              <a:off x="2217" y="1488"/>
              <a:ext cx="9"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28" name="Rectangle 24"/>
            <p:cNvSpPr>
              <a:spLocks noChangeArrowheads="1"/>
            </p:cNvSpPr>
            <p:nvPr/>
          </p:nvSpPr>
          <p:spPr bwMode="auto">
            <a:xfrm>
              <a:off x="2272" y="1488"/>
              <a:ext cx="9"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29" name="Rectangle 25"/>
            <p:cNvSpPr>
              <a:spLocks noChangeArrowheads="1"/>
            </p:cNvSpPr>
            <p:nvPr/>
          </p:nvSpPr>
          <p:spPr bwMode="auto">
            <a:xfrm>
              <a:off x="2325" y="1488"/>
              <a:ext cx="8"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30" name="Rectangle 26"/>
            <p:cNvSpPr>
              <a:spLocks noChangeArrowheads="1"/>
            </p:cNvSpPr>
            <p:nvPr/>
          </p:nvSpPr>
          <p:spPr bwMode="auto">
            <a:xfrm>
              <a:off x="2375" y="1488"/>
              <a:ext cx="6"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532" name="Rectangle 28"/>
          <p:cNvSpPr>
            <a:spLocks noChangeArrowheads="1"/>
          </p:cNvSpPr>
          <p:nvPr/>
        </p:nvSpPr>
        <p:spPr bwMode="auto">
          <a:xfrm>
            <a:off x="3005138" y="2046288"/>
            <a:ext cx="6350" cy="9048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33" name="Rectangle 29"/>
          <p:cNvSpPr>
            <a:spLocks noChangeArrowheads="1"/>
          </p:cNvSpPr>
          <p:nvPr/>
        </p:nvSpPr>
        <p:spPr bwMode="auto">
          <a:xfrm>
            <a:off x="6105525" y="2057400"/>
            <a:ext cx="1101725" cy="37465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34" name="Rectangle 30"/>
          <p:cNvSpPr>
            <a:spLocks noChangeArrowheads="1"/>
          </p:cNvSpPr>
          <p:nvPr/>
        </p:nvSpPr>
        <p:spPr bwMode="auto">
          <a:xfrm>
            <a:off x="6110288" y="2328863"/>
            <a:ext cx="1092200" cy="1428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539" name="Group 35"/>
          <p:cNvGrpSpPr>
            <a:grpSpLocks/>
          </p:cNvGrpSpPr>
          <p:nvPr/>
        </p:nvGrpSpPr>
        <p:grpSpPr bwMode="auto">
          <a:xfrm>
            <a:off x="6765925" y="2355850"/>
            <a:ext cx="260350" cy="74613"/>
            <a:chOff x="4262" y="1484"/>
            <a:chExt cx="164" cy="47"/>
          </a:xfrm>
        </p:grpSpPr>
        <p:sp>
          <p:nvSpPr>
            <p:cNvPr id="21535" name="Rectangle 31"/>
            <p:cNvSpPr>
              <a:spLocks noChangeArrowheads="1"/>
            </p:cNvSpPr>
            <p:nvPr/>
          </p:nvSpPr>
          <p:spPr bwMode="auto">
            <a:xfrm>
              <a:off x="4262" y="1484"/>
              <a:ext cx="9"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36" name="Rectangle 32"/>
            <p:cNvSpPr>
              <a:spLocks noChangeArrowheads="1"/>
            </p:cNvSpPr>
            <p:nvPr/>
          </p:nvSpPr>
          <p:spPr bwMode="auto">
            <a:xfrm>
              <a:off x="4317" y="1484"/>
              <a:ext cx="9"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37" name="Rectangle 33"/>
            <p:cNvSpPr>
              <a:spLocks noChangeArrowheads="1"/>
            </p:cNvSpPr>
            <p:nvPr/>
          </p:nvSpPr>
          <p:spPr bwMode="auto">
            <a:xfrm>
              <a:off x="4370" y="1484"/>
              <a:ext cx="8"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38" name="Rectangle 34"/>
            <p:cNvSpPr>
              <a:spLocks noChangeArrowheads="1"/>
            </p:cNvSpPr>
            <p:nvPr/>
          </p:nvSpPr>
          <p:spPr bwMode="auto">
            <a:xfrm>
              <a:off x="4420" y="1484"/>
              <a:ext cx="6"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540" name="Rectangle 36"/>
          <p:cNvSpPr>
            <a:spLocks noChangeArrowheads="1"/>
          </p:cNvSpPr>
          <p:nvPr/>
        </p:nvSpPr>
        <p:spPr bwMode="auto">
          <a:xfrm>
            <a:off x="6251575" y="2039938"/>
            <a:ext cx="6350" cy="9048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41" name="Rectangle 37"/>
          <p:cNvSpPr>
            <a:spLocks noChangeArrowheads="1"/>
          </p:cNvSpPr>
          <p:nvPr/>
        </p:nvSpPr>
        <p:spPr bwMode="auto">
          <a:xfrm>
            <a:off x="2455863" y="3016250"/>
            <a:ext cx="43021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Aft>
                <a:spcPct val="0"/>
              </a:spcAft>
            </a:pPr>
            <a:r>
              <a:rPr lang="en-US" sz="2400" b="1">
                <a:latin typeface="Book Antiqua" charset="0"/>
              </a:rPr>
              <a:t>A</a:t>
            </a:r>
          </a:p>
        </p:txBody>
      </p:sp>
      <p:sp>
        <p:nvSpPr>
          <p:cNvPr id="21542" name="Rectangle 38"/>
          <p:cNvSpPr>
            <a:spLocks noChangeArrowheads="1"/>
          </p:cNvSpPr>
          <p:nvPr/>
        </p:nvSpPr>
        <p:spPr bwMode="auto">
          <a:xfrm>
            <a:off x="3198813" y="1987550"/>
            <a:ext cx="3968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Aft>
                <a:spcPct val="0"/>
              </a:spcAft>
            </a:pPr>
            <a:r>
              <a:rPr lang="en-US" sz="2400" b="1">
                <a:solidFill>
                  <a:schemeClr val="bg1"/>
                </a:solidFill>
                <a:latin typeface="Book Antiqua" charset="0"/>
              </a:rPr>
              <a:t>B</a:t>
            </a:r>
          </a:p>
        </p:txBody>
      </p:sp>
      <p:grpSp>
        <p:nvGrpSpPr>
          <p:cNvPr id="21552" name="Group 48"/>
          <p:cNvGrpSpPr>
            <a:grpSpLocks/>
          </p:cNvGrpSpPr>
          <p:nvPr/>
        </p:nvGrpSpPr>
        <p:grpSpPr bwMode="auto">
          <a:xfrm>
            <a:off x="4491038" y="1987550"/>
            <a:ext cx="1101725" cy="468313"/>
            <a:chOff x="2829" y="1252"/>
            <a:chExt cx="694" cy="295"/>
          </a:xfrm>
        </p:grpSpPr>
        <p:sp>
          <p:nvSpPr>
            <p:cNvPr id="21543" name="Rectangle 39"/>
            <p:cNvSpPr>
              <a:spLocks noChangeArrowheads="1"/>
            </p:cNvSpPr>
            <p:nvPr/>
          </p:nvSpPr>
          <p:spPr bwMode="auto">
            <a:xfrm>
              <a:off x="2829" y="1297"/>
              <a:ext cx="694" cy="236"/>
            </a:xfrm>
            <a:prstGeom prst="rect">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44" name="Rectangle 40"/>
            <p:cNvSpPr>
              <a:spLocks noChangeArrowheads="1"/>
            </p:cNvSpPr>
            <p:nvPr/>
          </p:nvSpPr>
          <p:spPr bwMode="auto">
            <a:xfrm>
              <a:off x="2832" y="1468"/>
              <a:ext cx="688" cy="9"/>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549" name="Group 45"/>
            <p:cNvGrpSpPr>
              <a:grpSpLocks/>
            </p:cNvGrpSpPr>
            <p:nvPr/>
          </p:nvGrpSpPr>
          <p:grpSpPr bwMode="auto">
            <a:xfrm>
              <a:off x="3245" y="1485"/>
              <a:ext cx="164" cy="47"/>
              <a:chOff x="3245" y="1485"/>
              <a:chExt cx="164" cy="47"/>
            </a:xfrm>
          </p:grpSpPr>
          <p:sp>
            <p:nvSpPr>
              <p:cNvPr id="21545" name="Rectangle 41"/>
              <p:cNvSpPr>
                <a:spLocks noChangeArrowheads="1"/>
              </p:cNvSpPr>
              <p:nvPr/>
            </p:nvSpPr>
            <p:spPr bwMode="auto">
              <a:xfrm>
                <a:off x="3245" y="1485"/>
                <a:ext cx="9"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46" name="Rectangle 42"/>
              <p:cNvSpPr>
                <a:spLocks noChangeArrowheads="1"/>
              </p:cNvSpPr>
              <p:nvPr/>
            </p:nvSpPr>
            <p:spPr bwMode="auto">
              <a:xfrm>
                <a:off x="3300" y="1485"/>
                <a:ext cx="9"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47" name="Rectangle 43"/>
              <p:cNvSpPr>
                <a:spLocks noChangeArrowheads="1"/>
              </p:cNvSpPr>
              <p:nvPr/>
            </p:nvSpPr>
            <p:spPr bwMode="auto">
              <a:xfrm>
                <a:off x="3353" y="1485"/>
                <a:ext cx="8"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48" name="Rectangle 44"/>
              <p:cNvSpPr>
                <a:spLocks noChangeArrowheads="1"/>
              </p:cNvSpPr>
              <p:nvPr/>
            </p:nvSpPr>
            <p:spPr bwMode="auto">
              <a:xfrm>
                <a:off x="3403" y="1485"/>
                <a:ext cx="6"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550" name="Rectangle 46"/>
            <p:cNvSpPr>
              <a:spLocks noChangeArrowheads="1"/>
            </p:cNvSpPr>
            <p:nvPr/>
          </p:nvSpPr>
          <p:spPr bwMode="auto">
            <a:xfrm>
              <a:off x="2921" y="1286"/>
              <a:ext cx="4" cy="5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51" name="Rectangle 47"/>
            <p:cNvSpPr>
              <a:spLocks noChangeArrowheads="1"/>
            </p:cNvSpPr>
            <p:nvPr/>
          </p:nvSpPr>
          <p:spPr bwMode="auto">
            <a:xfrm>
              <a:off x="3071" y="1252"/>
              <a:ext cx="261"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Aft>
                  <a:spcPct val="0"/>
                </a:spcAft>
              </a:pPr>
              <a:r>
                <a:rPr lang="en-US" sz="2400" b="1">
                  <a:solidFill>
                    <a:schemeClr val="bg1"/>
                  </a:solidFill>
                  <a:latin typeface="Book Antiqua" charset="0"/>
                </a:rPr>
                <a:t>C</a:t>
              </a:r>
            </a:p>
          </p:txBody>
        </p:sp>
      </p:grpSp>
      <p:sp>
        <p:nvSpPr>
          <p:cNvPr id="21553" name="Rectangle 49"/>
          <p:cNvSpPr>
            <a:spLocks noChangeArrowheads="1"/>
          </p:cNvSpPr>
          <p:nvPr/>
        </p:nvSpPr>
        <p:spPr bwMode="auto">
          <a:xfrm>
            <a:off x="6437313" y="1987550"/>
            <a:ext cx="3635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Aft>
                <a:spcPct val="0"/>
              </a:spcAft>
            </a:pPr>
            <a:r>
              <a:rPr lang="en-US" sz="2400" b="1">
                <a:latin typeface="Book Antiqua" charset="0"/>
              </a:rPr>
              <a:t>F</a:t>
            </a:r>
          </a:p>
        </p:txBody>
      </p:sp>
      <p:sp>
        <p:nvSpPr>
          <p:cNvPr id="21554" name="Rectangle 50"/>
          <p:cNvSpPr>
            <a:spLocks noChangeArrowheads="1"/>
          </p:cNvSpPr>
          <p:nvPr/>
        </p:nvSpPr>
        <p:spPr bwMode="auto">
          <a:xfrm>
            <a:off x="3902075" y="3516313"/>
            <a:ext cx="1101725" cy="374650"/>
          </a:xfrm>
          <a:prstGeom prst="rect">
            <a:avLst/>
          </a:prstGeom>
          <a:solidFill>
            <a:srgbClr val="F3B091"/>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55" name="Rectangle 51"/>
          <p:cNvSpPr>
            <a:spLocks noChangeArrowheads="1"/>
          </p:cNvSpPr>
          <p:nvPr/>
        </p:nvSpPr>
        <p:spPr bwMode="auto">
          <a:xfrm>
            <a:off x="3906838" y="3787775"/>
            <a:ext cx="1092200" cy="1428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560" name="Group 56"/>
          <p:cNvGrpSpPr>
            <a:grpSpLocks/>
          </p:cNvGrpSpPr>
          <p:nvPr/>
        </p:nvGrpSpPr>
        <p:grpSpPr bwMode="auto">
          <a:xfrm>
            <a:off x="4562475" y="3814763"/>
            <a:ext cx="260350" cy="74612"/>
            <a:chOff x="2874" y="2403"/>
            <a:chExt cx="164" cy="47"/>
          </a:xfrm>
        </p:grpSpPr>
        <p:sp>
          <p:nvSpPr>
            <p:cNvPr id="21556" name="Rectangle 52"/>
            <p:cNvSpPr>
              <a:spLocks noChangeArrowheads="1"/>
            </p:cNvSpPr>
            <p:nvPr/>
          </p:nvSpPr>
          <p:spPr bwMode="auto">
            <a:xfrm>
              <a:off x="2874" y="2403"/>
              <a:ext cx="9"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57" name="Rectangle 53"/>
            <p:cNvSpPr>
              <a:spLocks noChangeArrowheads="1"/>
            </p:cNvSpPr>
            <p:nvPr/>
          </p:nvSpPr>
          <p:spPr bwMode="auto">
            <a:xfrm>
              <a:off x="2929" y="2403"/>
              <a:ext cx="9"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58" name="Rectangle 54"/>
            <p:cNvSpPr>
              <a:spLocks noChangeArrowheads="1"/>
            </p:cNvSpPr>
            <p:nvPr/>
          </p:nvSpPr>
          <p:spPr bwMode="auto">
            <a:xfrm>
              <a:off x="2982" y="2403"/>
              <a:ext cx="8"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59" name="Rectangle 55"/>
            <p:cNvSpPr>
              <a:spLocks noChangeArrowheads="1"/>
            </p:cNvSpPr>
            <p:nvPr/>
          </p:nvSpPr>
          <p:spPr bwMode="auto">
            <a:xfrm>
              <a:off x="3032" y="2403"/>
              <a:ext cx="6"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561" name="Rectangle 57"/>
          <p:cNvSpPr>
            <a:spLocks noChangeArrowheads="1"/>
          </p:cNvSpPr>
          <p:nvPr/>
        </p:nvSpPr>
        <p:spPr bwMode="auto">
          <a:xfrm>
            <a:off x="4048125" y="3498850"/>
            <a:ext cx="6350" cy="9048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62" name="Rectangle 58"/>
          <p:cNvSpPr>
            <a:spLocks noChangeArrowheads="1"/>
          </p:cNvSpPr>
          <p:nvPr/>
        </p:nvSpPr>
        <p:spPr bwMode="auto">
          <a:xfrm>
            <a:off x="4286250" y="3444875"/>
            <a:ext cx="4476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Aft>
                <a:spcPct val="0"/>
              </a:spcAft>
            </a:pPr>
            <a:r>
              <a:rPr lang="en-US" sz="2400" b="1">
                <a:latin typeface="Book Antiqua" charset="0"/>
              </a:rPr>
              <a:t>D</a:t>
            </a:r>
          </a:p>
        </p:txBody>
      </p:sp>
      <p:sp>
        <p:nvSpPr>
          <p:cNvPr id="21563" name="Rectangle 59"/>
          <p:cNvSpPr>
            <a:spLocks noChangeArrowheads="1"/>
          </p:cNvSpPr>
          <p:nvPr/>
        </p:nvSpPr>
        <p:spPr bwMode="auto">
          <a:xfrm>
            <a:off x="5619750" y="3516313"/>
            <a:ext cx="1101725" cy="374650"/>
          </a:xfrm>
          <a:prstGeom prst="rect">
            <a:avLst/>
          </a:prstGeom>
          <a:solidFill>
            <a:srgbClr val="D93192"/>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64" name="Rectangle 60"/>
          <p:cNvSpPr>
            <a:spLocks noChangeArrowheads="1"/>
          </p:cNvSpPr>
          <p:nvPr/>
        </p:nvSpPr>
        <p:spPr bwMode="auto">
          <a:xfrm>
            <a:off x="5624513" y="3787775"/>
            <a:ext cx="1092200" cy="1428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569" name="Group 65"/>
          <p:cNvGrpSpPr>
            <a:grpSpLocks/>
          </p:cNvGrpSpPr>
          <p:nvPr/>
        </p:nvGrpSpPr>
        <p:grpSpPr bwMode="auto">
          <a:xfrm>
            <a:off x="6280150" y="3814763"/>
            <a:ext cx="260350" cy="74612"/>
            <a:chOff x="3956" y="2403"/>
            <a:chExt cx="164" cy="47"/>
          </a:xfrm>
        </p:grpSpPr>
        <p:sp>
          <p:nvSpPr>
            <p:cNvPr id="21565" name="Rectangle 61"/>
            <p:cNvSpPr>
              <a:spLocks noChangeArrowheads="1"/>
            </p:cNvSpPr>
            <p:nvPr/>
          </p:nvSpPr>
          <p:spPr bwMode="auto">
            <a:xfrm>
              <a:off x="3956" y="2403"/>
              <a:ext cx="9"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66" name="Rectangle 62"/>
            <p:cNvSpPr>
              <a:spLocks noChangeArrowheads="1"/>
            </p:cNvSpPr>
            <p:nvPr/>
          </p:nvSpPr>
          <p:spPr bwMode="auto">
            <a:xfrm>
              <a:off x="4011" y="2403"/>
              <a:ext cx="9"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67" name="Rectangle 63"/>
            <p:cNvSpPr>
              <a:spLocks noChangeArrowheads="1"/>
            </p:cNvSpPr>
            <p:nvPr/>
          </p:nvSpPr>
          <p:spPr bwMode="auto">
            <a:xfrm>
              <a:off x="4064" y="2403"/>
              <a:ext cx="8"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68" name="Rectangle 64"/>
            <p:cNvSpPr>
              <a:spLocks noChangeArrowheads="1"/>
            </p:cNvSpPr>
            <p:nvPr/>
          </p:nvSpPr>
          <p:spPr bwMode="auto">
            <a:xfrm>
              <a:off x="4114" y="2403"/>
              <a:ext cx="6" cy="47"/>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570" name="Rectangle 66"/>
          <p:cNvSpPr>
            <a:spLocks noChangeArrowheads="1"/>
          </p:cNvSpPr>
          <p:nvPr/>
        </p:nvSpPr>
        <p:spPr bwMode="auto">
          <a:xfrm>
            <a:off x="5765800" y="3498850"/>
            <a:ext cx="6350" cy="9048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71" name="Rectangle 67"/>
          <p:cNvSpPr>
            <a:spLocks noChangeArrowheads="1"/>
          </p:cNvSpPr>
          <p:nvPr/>
        </p:nvSpPr>
        <p:spPr bwMode="auto">
          <a:xfrm>
            <a:off x="6003925" y="3444875"/>
            <a:ext cx="37941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Aft>
                <a:spcPct val="0"/>
              </a:spcAft>
            </a:pPr>
            <a:r>
              <a:rPr lang="en-US" sz="2400" b="1">
                <a:latin typeface="Book Antiqua" charset="0"/>
              </a:rPr>
              <a:t>E</a:t>
            </a:r>
          </a:p>
        </p:txBody>
      </p:sp>
      <p:sp>
        <p:nvSpPr>
          <p:cNvPr id="21572" name="Line 68"/>
          <p:cNvSpPr>
            <a:spLocks noChangeShapeType="1"/>
          </p:cNvSpPr>
          <p:nvPr/>
        </p:nvSpPr>
        <p:spPr bwMode="auto">
          <a:xfrm>
            <a:off x="3267075" y="3321050"/>
            <a:ext cx="609600" cy="373063"/>
          </a:xfrm>
          <a:prstGeom prst="line">
            <a:avLst/>
          </a:prstGeom>
          <a:noFill/>
          <a:ln w="254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73" name="Line 69"/>
          <p:cNvSpPr>
            <a:spLocks noChangeShapeType="1"/>
          </p:cNvSpPr>
          <p:nvPr/>
        </p:nvSpPr>
        <p:spPr bwMode="auto">
          <a:xfrm>
            <a:off x="5030788" y="3732213"/>
            <a:ext cx="5635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74" name="Line 70"/>
          <p:cNvSpPr>
            <a:spLocks noChangeShapeType="1"/>
          </p:cNvSpPr>
          <p:nvPr/>
        </p:nvSpPr>
        <p:spPr bwMode="auto">
          <a:xfrm>
            <a:off x="3513138" y="2460625"/>
            <a:ext cx="952500" cy="1035050"/>
          </a:xfrm>
          <a:prstGeom prst="line">
            <a:avLst/>
          </a:prstGeom>
          <a:noFill/>
          <a:ln w="254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75" name="Line 71"/>
          <p:cNvSpPr>
            <a:spLocks noChangeShapeType="1"/>
          </p:cNvSpPr>
          <p:nvPr/>
        </p:nvSpPr>
        <p:spPr bwMode="auto">
          <a:xfrm flipH="1">
            <a:off x="4595813" y="2462213"/>
            <a:ext cx="446087" cy="102076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76" name="Line 72"/>
          <p:cNvSpPr>
            <a:spLocks noChangeShapeType="1"/>
          </p:cNvSpPr>
          <p:nvPr/>
        </p:nvSpPr>
        <p:spPr bwMode="auto">
          <a:xfrm>
            <a:off x="5230813" y="2451100"/>
            <a:ext cx="809625" cy="1044575"/>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77" name="Line 73"/>
          <p:cNvSpPr>
            <a:spLocks noChangeShapeType="1"/>
          </p:cNvSpPr>
          <p:nvPr/>
        </p:nvSpPr>
        <p:spPr bwMode="auto">
          <a:xfrm flipV="1">
            <a:off x="6172200" y="2438400"/>
            <a:ext cx="468313" cy="1057275"/>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78" name="Line 74"/>
          <p:cNvSpPr>
            <a:spLocks noChangeShapeType="1"/>
          </p:cNvSpPr>
          <p:nvPr/>
        </p:nvSpPr>
        <p:spPr bwMode="auto">
          <a:xfrm flipV="1">
            <a:off x="3267075" y="2449513"/>
            <a:ext cx="3044825" cy="752475"/>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584" name="Group 80"/>
          <p:cNvGrpSpPr>
            <a:grpSpLocks/>
          </p:cNvGrpSpPr>
          <p:nvPr/>
        </p:nvGrpSpPr>
        <p:grpSpPr bwMode="auto">
          <a:xfrm>
            <a:off x="2519363" y="3541713"/>
            <a:ext cx="895350" cy="644525"/>
            <a:chOff x="1587" y="2231"/>
            <a:chExt cx="564" cy="406"/>
          </a:xfrm>
        </p:grpSpPr>
        <p:sp>
          <p:nvSpPr>
            <p:cNvPr id="21579" name="Oval 75"/>
            <p:cNvSpPr>
              <a:spLocks noChangeArrowheads="1"/>
            </p:cNvSpPr>
            <p:nvPr/>
          </p:nvSpPr>
          <p:spPr bwMode="auto">
            <a:xfrm>
              <a:off x="1587" y="2231"/>
              <a:ext cx="564" cy="406"/>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80" name="Oval 76"/>
            <p:cNvSpPr>
              <a:spLocks noChangeArrowheads="1"/>
            </p:cNvSpPr>
            <p:nvPr/>
          </p:nvSpPr>
          <p:spPr bwMode="auto">
            <a:xfrm>
              <a:off x="1641" y="2274"/>
              <a:ext cx="462" cy="304"/>
            </a:xfrm>
            <a:prstGeom prst="ellipse">
              <a:avLst/>
            </a:prstGeom>
            <a:solidFill>
              <a:srgbClr val="F3B09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81" name="Oval 77"/>
            <p:cNvSpPr>
              <a:spLocks noChangeArrowheads="1"/>
            </p:cNvSpPr>
            <p:nvPr/>
          </p:nvSpPr>
          <p:spPr bwMode="auto">
            <a:xfrm>
              <a:off x="1705" y="2317"/>
              <a:ext cx="336" cy="216"/>
            </a:xfrm>
            <a:prstGeom prst="ellipse">
              <a:avLst/>
            </a:prstGeom>
            <a:solidFill>
              <a:srgbClr val="790015"/>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82" name="Oval 78"/>
            <p:cNvSpPr>
              <a:spLocks noChangeArrowheads="1"/>
            </p:cNvSpPr>
            <p:nvPr/>
          </p:nvSpPr>
          <p:spPr bwMode="auto">
            <a:xfrm>
              <a:off x="1756" y="2354"/>
              <a:ext cx="232" cy="152"/>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83" name="Oval 79"/>
            <p:cNvSpPr>
              <a:spLocks noChangeArrowheads="1"/>
            </p:cNvSpPr>
            <p:nvPr/>
          </p:nvSpPr>
          <p:spPr bwMode="auto">
            <a:xfrm>
              <a:off x="1820" y="2386"/>
              <a:ext cx="112" cy="8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589" name="Group 85"/>
          <p:cNvGrpSpPr>
            <a:grpSpLocks/>
          </p:cNvGrpSpPr>
          <p:nvPr/>
        </p:nvGrpSpPr>
        <p:grpSpPr bwMode="auto">
          <a:xfrm>
            <a:off x="4111625" y="4057650"/>
            <a:ext cx="733425" cy="482600"/>
            <a:chOff x="2590" y="2556"/>
            <a:chExt cx="462" cy="304"/>
          </a:xfrm>
        </p:grpSpPr>
        <p:sp>
          <p:nvSpPr>
            <p:cNvPr id="21585" name="Oval 81"/>
            <p:cNvSpPr>
              <a:spLocks noChangeArrowheads="1"/>
            </p:cNvSpPr>
            <p:nvPr/>
          </p:nvSpPr>
          <p:spPr bwMode="auto">
            <a:xfrm>
              <a:off x="2590" y="2556"/>
              <a:ext cx="462" cy="304"/>
            </a:xfrm>
            <a:prstGeom prst="ellipse">
              <a:avLst/>
            </a:prstGeom>
            <a:solidFill>
              <a:srgbClr val="F3B09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86" name="Oval 82"/>
            <p:cNvSpPr>
              <a:spLocks noChangeArrowheads="1"/>
            </p:cNvSpPr>
            <p:nvPr/>
          </p:nvSpPr>
          <p:spPr bwMode="auto">
            <a:xfrm>
              <a:off x="2654" y="2599"/>
              <a:ext cx="336" cy="216"/>
            </a:xfrm>
            <a:prstGeom prst="ellipse">
              <a:avLst/>
            </a:prstGeom>
            <a:solidFill>
              <a:srgbClr val="790015"/>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87" name="Oval 83"/>
            <p:cNvSpPr>
              <a:spLocks noChangeArrowheads="1"/>
            </p:cNvSpPr>
            <p:nvPr/>
          </p:nvSpPr>
          <p:spPr bwMode="auto">
            <a:xfrm>
              <a:off x="2705" y="2636"/>
              <a:ext cx="232" cy="152"/>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88" name="Oval 84"/>
            <p:cNvSpPr>
              <a:spLocks noChangeArrowheads="1"/>
            </p:cNvSpPr>
            <p:nvPr/>
          </p:nvSpPr>
          <p:spPr bwMode="auto">
            <a:xfrm>
              <a:off x="2769" y="2668"/>
              <a:ext cx="112" cy="8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593" name="Group 89"/>
          <p:cNvGrpSpPr>
            <a:grpSpLocks/>
          </p:cNvGrpSpPr>
          <p:nvPr/>
        </p:nvGrpSpPr>
        <p:grpSpPr bwMode="auto">
          <a:xfrm>
            <a:off x="3087688" y="1570038"/>
            <a:ext cx="533400" cy="342900"/>
            <a:chOff x="1945" y="989"/>
            <a:chExt cx="336" cy="216"/>
          </a:xfrm>
        </p:grpSpPr>
        <p:sp>
          <p:nvSpPr>
            <p:cNvPr id="21590" name="Oval 86"/>
            <p:cNvSpPr>
              <a:spLocks noChangeArrowheads="1"/>
            </p:cNvSpPr>
            <p:nvPr/>
          </p:nvSpPr>
          <p:spPr bwMode="auto">
            <a:xfrm>
              <a:off x="1945" y="989"/>
              <a:ext cx="336" cy="216"/>
            </a:xfrm>
            <a:prstGeom prst="ellipse">
              <a:avLst/>
            </a:prstGeom>
            <a:solidFill>
              <a:srgbClr val="790015"/>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91" name="Oval 87"/>
            <p:cNvSpPr>
              <a:spLocks noChangeArrowheads="1"/>
            </p:cNvSpPr>
            <p:nvPr/>
          </p:nvSpPr>
          <p:spPr bwMode="auto">
            <a:xfrm>
              <a:off x="1996" y="1026"/>
              <a:ext cx="232" cy="152"/>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92" name="Oval 88"/>
            <p:cNvSpPr>
              <a:spLocks noChangeArrowheads="1"/>
            </p:cNvSpPr>
            <p:nvPr/>
          </p:nvSpPr>
          <p:spPr bwMode="auto">
            <a:xfrm>
              <a:off x="2060" y="1058"/>
              <a:ext cx="112" cy="8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596" name="Group 92"/>
          <p:cNvGrpSpPr>
            <a:grpSpLocks/>
          </p:cNvGrpSpPr>
          <p:nvPr/>
        </p:nvGrpSpPr>
        <p:grpSpPr bwMode="auto">
          <a:xfrm>
            <a:off x="4852988" y="1677988"/>
            <a:ext cx="368300" cy="241300"/>
            <a:chOff x="3057" y="1057"/>
            <a:chExt cx="232" cy="152"/>
          </a:xfrm>
        </p:grpSpPr>
        <p:sp>
          <p:nvSpPr>
            <p:cNvPr id="21594" name="Oval 90"/>
            <p:cNvSpPr>
              <a:spLocks noChangeArrowheads="1"/>
            </p:cNvSpPr>
            <p:nvPr/>
          </p:nvSpPr>
          <p:spPr bwMode="auto">
            <a:xfrm>
              <a:off x="3057" y="1057"/>
              <a:ext cx="232" cy="152"/>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95" name="Oval 91"/>
            <p:cNvSpPr>
              <a:spLocks noChangeArrowheads="1"/>
            </p:cNvSpPr>
            <p:nvPr/>
          </p:nvSpPr>
          <p:spPr bwMode="auto">
            <a:xfrm>
              <a:off x="3121" y="1090"/>
              <a:ext cx="107" cy="8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597" name="Oval 93"/>
          <p:cNvSpPr>
            <a:spLocks noChangeArrowheads="1"/>
          </p:cNvSpPr>
          <p:nvPr/>
        </p:nvSpPr>
        <p:spPr bwMode="auto">
          <a:xfrm>
            <a:off x="6511925" y="1716088"/>
            <a:ext cx="169863" cy="1270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98" name="Rectangle 94"/>
          <p:cNvSpPr>
            <a:spLocks noChangeArrowheads="1"/>
          </p:cNvSpPr>
          <p:nvPr/>
        </p:nvSpPr>
        <p:spPr bwMode="auto">
          <a:xfrm>
            <a:off x="3089275" y="3381375"/>
            <a:ext cx="139700"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99" name="Rectangle 95"/>
          <p:cNvSpPr>
            <a:spLocks noChangeArrowheads="1"/>
          </p:cNvSpPr>
          <p:nvPr/>
        </p:nvSpPr>
        <p:spPr bwMode="auto">
          <a:xfrm>
            <a:off x="2147888" y="3101975"/>
            <a:ext cx="149225" cy="920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0" name="Rectangle 96"/>
          <p:cNvSpPr>
            <a:spLocks noChangeArrowheads="1"/>
          </p:cNvSpPr>
          <p:nvPr/>
        </p:nvSpPr>
        <p:spPr bwMode="auto">
          <a:xfrm>
            <a:off x="3808413" y="2347913"/>
            <a:ext cx="139700"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1" name="Rectangle 97"/>
          <p:cNvSpPr>
            <a:spLocks noChangeArrowheads="1"/>
          </p:cNvSpPr>
          <p:nvPr/>
        </p:nvSpPr>
        <p:spPr bwMode="auto">
          <a:xfrm>
            <a:off x="2868613" y="2068513"/>
            <a:ext cx="149225" cy="920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2" name="Rectangle 98"/>
          <p:cNvSpPr>
            <a:spLocks noChangeArrowheads="1"/>
          </p:cNvSpPr>
          <p:nvPr/>
        </p:nvSpPr>
        <p:spPr bwMode="auto">
          <a:xfrm>
            <a:off x="4859338" y="3795713"/>
            <a:ext cx="139700"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3" name="Rectangle 99"/>
          <p:cNvSpPr>
            <a:spLocks noChangeArrowheads="1"/>
          </p:cNvSpPr>
          <p:nvPr/>
        </p:nvSpPr>
        <p:spPr bwMode="auto">
          <a:xfrm>
            <a:off x="3900488" y="3524250"/>
            <a:ext cx="149225" cy="920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4" name="Rectangle 100"/>
          <p:cNvSpPr>
            <a:spLocks noChangeArrowheads="1"/>
          </p:cNvSpPr>
          <p:nvPr/>
        </p:nvSpPr>
        <p:spPr bwMode="auto">
          <a:xfrm>
            <a:off x="5441950" y="2338388"/>
            <a:ext cx="139700"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5" name="Rectangle 101"/>
          <p:cNvSpPr>
            <a:spLocks noChangeArrowheads="1"/>
          </p:cNvSpPr>
          <p:nvPr/>
        </p:nvSpPr>
        <p:spPr bwMode="auto">
          <a:xfrm>
            <a:off x="4491038" y="2058988"/>
            <a:ext cx="149225" cy="920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6" name="Rectangle 102"/>
          <p:cNvSpPr>
            <a:spLocks noChangeArrowheads="1"/>
          </p:cNvSpPr>
          <p:nvPr/>
        </p:nvSpPr>
        <p:spPr bwMode="auto">
          <a:xfrm>
            <a:off x="6575425" y="3802063"/>
            <a:ext cx="139700"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7" name="Rectangle 103"/>
          <p:cNvSpPr>
            <a:spLocks noChangeArrowheads="1"/>
          </p:cNvSpPr>
          <p:nvPr/>
        </p:nvSpPr>
        <p:spPr bwMode="auto">
          <a:xfrm>
            <a:off x="5626100" y="3530600"/>
            <a:ext cx="149225" cy="920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8" name="Rectangle 104"/>
          <p:cNvSpPr>
            <a:spLocks noChangeArrowheads="1"/>
          </p:cNvSpPr>
          <p:nvPr/>
        </p:nvSpPr>
        <p:spPr bwMode="auto">
          <a:xfrm>
            <a:off x="7067550" y="2346325"/>
            <a:ext cx="139700"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9" name="Rectangle 105"/>
          <p:cNvSpPr>
            <a:spLocks noChangeArrowheads="1"/>
          </p:cNvSpPr>
          <p:nvPr/>
        </p:nvSpPr>
        <p:spPr bwMode="auto">
          <a:xfrm>
            <a:off x="6108700" y="2066925"/>
            <a:ext cx="149225" cy="920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10" name="Rectangle 106"/>
          <p:cNvSpPr>
            <a:spLocks noChangeArrowheads="1"/>
          </p:cNvSpPr>
          <p:nvPr/>
        </p:nvSpPr>
        <p:spPr bwMode="auto">
          <a:xfrm>
            <a:off x="588963" y="3651250"/>
            <a:ext cx="7239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b="1">
                <a:latin typeface="Book Antiqua" charset="0"/>
              </a:rPr>
              <a:t>Proxy</a:t>
            </a:r>
          </a:p>
        </p:txBody>
      </p:sp>
      <p:sp>
        <p:nvSpPr>
          <p:cNvPr id="21611" name="Oval 107"/>
          <p:cNvSpPr>
            <a:spLocks noChangeArrowheads="1"/>
          </p:cNvSpPr>
          <p:nvPr/>
        </p:nvSpPr>
        <p:spPr bwMode="auto">
          <a:xfrm>
            <a:off x="2006600" y="2997200"/>
            <a:ext cx="387350" cy="292100"/>
          </a:xfrm>
          <a:prstGeom prst="ellipse">
            <a:avLst/>
          </a:prstGeom>
          <a:noFill/>
          <a:ln w="127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12" name="Arc 108"/>
          <p:cNvSpPr>
            <a:spLocks/>
          </p:cNvSpPr>
          <p:nvPr/>
        </p:nvSpPr>
        <p:spPr bwMode="auto">
          <a:xfrm>
            <a:off x="1257300" y="3276600"/>
            <a:ext cx="811213" cy="5270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13" name="Rectangle 109"/>
          <p:cNvSpPr>
            <a:spLocks noChangeArrowheads="1"/>
          </p:cNvSpPr>
          <p:nvPr/>
        </p:nvSpPr>
        <p:spPr bwMode="auto">
          <a:xfrm>
            <a:off x="215900" y="4075113"/>
            <a:ext cx="196532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b="1">
                <a:latin typeface="Book Antiqua" charset="0"/>
              </a:rPr>
              <a:t>Core Onion Router</a:t>
            </a:r>
          </a:p>
        </p:txBody>
      </p:sp>
      <p:sp>
        <p:nvSpPr>
          <p:cNvPr id="21614" name="Arc 110"/>
          <p:cNvSpPr>
            <a:spLocks/>
          </p:cNvSpPr>
          <p:nvPr/>
        </p:nvSpPr>
        <p:spPr bwMode="auto">
          <a:xfrm>
            <a:off x="2100263" y="3530600"/>
            <a:ext cx="263525" cy="7048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8647163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358900" y="130175"/>
            <a:ext cx="40513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ctr"/>
          <a:lstStyle/>
          <a:p>
            <a:pPr>
              <a:spcAft>
                <a:spcPct val="0"/>
              </a:spcAft>
            </a:pPr>
            <a:r>
              <a:rPr lang="en-US" sz="3200" b="1" i="1">
                <a:solidFill>
                  <a:schemeClr val="tx2"/>
                </a:solidFill>
                <a:latin typeface="Book Antiqua" charset="0"/>
              </a:rPr>
              <a:t>Data Movement</a:t>
            </a:r>
          </a:p>
        </p:txBody>
      </p:sp>
      <p:grpSp>
        <p:nvGrpSpPr>
          <p:cNvPr id="22569" name="Group 41"/>
          <p:cNvGrpSpPr>
            <a:grpSpLocks/>
          </p:cNvGrpSpPr>
          <p:nvPr/>
        </p:nvGrpSpPr>
        <p:grpSpPr bwMode="auto">
          <a:xfrm>
            <a:off x="163513" y="1422400"/>
            <a:ext cx="8916987" cy="4819650"/>
            <a:chOff x="103" y="896"/>
            <a:chExt cx="5617" cy="3036"/>
          </a:xfrm>
        </p:grpSpPr>
        <p:sp>
          <p:nvSpPr>
            <p:cNvPr id="22531" name="Rectangle 3"/>
            <p:cNvSpPr>
              <a:spLocks noChangeArrowheads="1"/>
            </p:cNvSpPr>
            <p:nvPr/>
          </p:nvSpPr>
          <p:spPr bwMode="auto">
            <a:xfrm>
              <a:off x="103" y="896"/>
              <a:ext cx="5617"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a:spcBef>
                  <a:spcPct val="20000"/>
                </a:spcBef>
                <a:spcAft>
                  <a:spcPct val="0"/>
                </a:spcAft>
              </a:pPr>
              <a:r>
                <a:rPr lang="en-US" sz="2000" b="1">
                  <a:latin typeface="Book Antiqua" charset="0"/>
                </a:rPr>
                <a:t>As data moves through the anonymous connection, it looks different at each onion router. </a:t>
              </a:r>
            </a:p>
            <a:p>
              <a:pPr>
                <a:spcBef>
                  <a:spcPct val="20000"/>
                </a:spcBef>
                <a:spcAft>
                  <a:spcPct val="0"/>
                </a:spcAft>
              </a:pPr>
              <a:r>
                <a:rPr lang="en-US" sz="2000" b="1">
                  <a:latin typeface="Book Antiqua" charset="0"/>
                </a:rPr>
                <a:t>A message M sent from an initiator to a responder via a 5-hop onion route will change as follows:</a:t>
              </a:r>
            </a:p>
          </p:txBody>
        </p:sp>
        <p:sp>
          <p:nvSpPr>
            <p:cNvPr id="22532" name="Rectangle 4"/>
            <p:cNvSpPr>
              <a:spLocks noChangeArrowheads="1"/>
            </p:cNvSpPr>
            <p:nvPr/>
          </p:nvSpPr>
          <p:spPr bwMode="auto">
            <a:xfrm>
              <a:off x="613" y="1740"/>
              <a:ext cx="4798" cy="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sz="2000" b="1" dirty="0">
                  <a:latin typeface="Book Antiqua" charset="0"/>
                </a:rPr>
                <a:t>The initiator pre-crypts M giving:		</a:t>
              </a:r>
              <a:r>
                <a:rPr lang="en-US" sz="2000" b="1" dirty="0">
                  <a:solidFill>
                    <a:schemeClr val="accent2"/>
                  </a:solidFill>
                  <a:latin typeface="Book Antiqua" charset="0"/>
                </a:rPr>
                <a:t>E(</a:t>
              </a:r>
              <a:r>
                <a:rPr lang="en-US" sz="2000" b="1" dirty="0">
                  <a:solidFill>
                    <a:srgbClr val="F3B091"/>
                  </a:solidFill>
                  <a:latin typeface="Book Antiqua" charset="0"/>
                </a:rPr>
                <a:t>E(</a:t>
              </a:r>
              <a:r>
                <a:rPr lang="en-US" sz="2000" b="1" dirty="0">
                  <a:solidFill>
                    <a:srgbClr val="790015"/>
                  </a:solidFill>
                  <a:latin typeface="Book Antiqua" charset="0"/>
                </a:rPr>
                <a:t>E(</a:t>
              </a:r>
              <a:r>
                <a:rPr lang="en-US" sz="2000" b="1" dirty="0">
                  <a:solidFill>
                    <a:schemeClr val="hlink"/>
                  </a:solidFill>
                  <a:latin typeface="Book Antiqua" charset="0"/>
                </a:rPr>
                <a:t>E(</a:t>
              </a:r>
              <a:r>
                <a:rPr lang="en-US" sz="2000" b="1" dirty="0">
                  <a:solidFill>
                    <a:schemeClr val="accent1"/>
                  </a:solidFill>
                  <a:latin typeface="Book Antiqua" charset="0"/>
                </a:rPr>
                <a:t>E(</a:t>
              </a:r>
              <a:r>
                <a:rPr lang="en-US" sz="2000" b="1" dirty="0">
                  <a:latin typeface="Book Antiqua" charset="0"/>
                </a:rPr>
                <a:t>M</a:t>
              </a:r>
              <a:r>
                <a:rPr lang="en-US" sz="2000" b="1" dirty="0">
                  <a:solidFill>
                    <a:schemeClr val="accent1"/>
                  </a:solidFill>
                  <a:latin typeface="Book Antiqua" charset="0"/>
                </a:rPr>
                <a:t>)</a:t>
              </a:r>
              <a:r>
                <a:rPr lang="en-US" sz="2000" b="1" dirty="0">
                  <a:solidFill>
                    <a:schemeClr val="hlink"/>
                  </a:solidFill>
                  <a:latin typeface="Book Antiqua" charset="0"/>
                </a:rPr>
                <a:t>)</a:t>
              </a:r>
              <a:r>
                <a:rPr lang="en-US" sz="2000" b="1" dirty="0">
                  <a:solidFill>
                    <a:srgbClr val="790015"/>
                  </a:solidFill>
                  <a:latin typeface="Book Antiqua" charset="0"/>
                </a:rPr>
                <a:t>)</a:t>
              </a:r>
              <a:r>
                <a:rPr lang="en-US" sz="2000" b="1" dirty="0">
                  <a:solidFill>
                    <a:srgbClr val="F3B091"/>
                  </a:solidFill>
                  <a:latin typeface="Book Antiqua" charset="0"/>
                </a:rPr>
                <a:t>)</a:t>
              </a:r>
              <a:r>
                <a:rPr lang="en-US" sz="2000" b="1" dirty="0">
                  <a:solidFill>
                    <a:schemeClr val="accent2"/>
                  </a:solidFill>
                  <a:latin typeface="Book Antiqua" charset="0"/>
                </a:rPr>
                <a:t>)</a:t>
              </a:r>
              <a:endParaRPr lang="en-US" sz="2000" b="1" dirty="0">
                <a:latin typeface="Book Antiqua" charset="0"/>
              </a:endParaRPr>
            </a:p>
            <a:p>
              <a:pPr marL="171450" indent="-171450"/>
              <a:r>
                <a:rPr lang="en-US" sz="2000" b="1" dirty="0">
                  <a:latin typeface="Book Antiqua" charset="0"/>
                </a:rPr>
                <a:t>Entering </a:t>
              </a:r>
              <a:r>
                <a:rPr lang="en-US" sz="2000" b="1" dirty="0">
                  <a:solidFill>
                    <a:schemeClr val="accent2"/>
                  </a:solidFill>
                  <a:latin typeface="Book Antiqua" charset="0"/>
                </a:rPr>
                <a:t>A</a:t>
              </a:r>
              <a:r>
                <a:rPr lang="en-US" sz="2000" b="1" dirty="0">
                  <a:latin typeface="Book Antiqua" charset="0"/>
                </a:rPr>
                <a:t>, the message will look like:		</a:t>
              </a:r>
              <a:r>
                <a:rPr lang="en-US" sz="2000" b="1" dirty="0">
                  <a:solidFill>
                    <a:schemeClr val="accent2"/>
                  </a:solidFill>
                  <a:latin typeface="Book Antiqua" charset="0"/>
                </a:rPr>
                <a:t>E(</a:t>
              </a:r>
              <a:r>
                <a:rPr lang="en-US" sz="2000" b="1" dirty="0">
                  <a:solidFill>
                    <a:srgbClr val="F3B091"/>
                  </a:solidFill>
                  <a:latin typeface="Book Antiqua" charset="0"/>
                </a:rPr>
                <a:t>E(</a:t>
              </a:r>
              <a:r>
                <a:rPr lang="en-US" sz="2000" b="1" dirty="0">
                  <a:solidFill>
                    <a:srgbClr val="790015"/>
                  </a:solidFill>
                  <a:latin typeface="Book Antiqua" charset="0"/>
                </a:rPr>
                <a:t>E(</a:t>
              </a:r>
              <a:r>
                <a:rPr lang="en-US" sz="2000" b="1" dirty="0">
                  <a:solidFill>
                    <a:schemeClr val="hlink"/>
                  </a:solidFill>
                  <a:latin typeface="Book Antiqua" charset="0"/>
                </a:rPr>
                <a:t>E(</a:t>
              </a:r>
              <a:r>
                <a:rPr lang="en-US" sz="2000" b="1" dirty="0">
                  <a:solidFill>
                    <a:schemeClr val="accent1"/>
                  </a:solidFill>
                  <a:latin typeface="Book Antiqua" charset="0"/>
                </a:rPr>
                <a:t>E(</a:t>
              </a:r>
              <a:r>
                <a:rPr lang="en-US" sz="2000" b="1" dirty="0">
                  <a:latin typeface="Book Antiqua" charset="0"/>
                </a:rPr>
                <a:t>M</a:t>
              </a:r>
              <a:r>
                <a:rPr lang="en-US" sz="2000" b="1" dirty="0">
                  <a:solidFill>
                    <a:schemeClr val="accent1"/>
                  </a:solidFill>
                  <a:latin typeface="Book Antiqua" charset="0"/>
                </a:rPr>
                <a:t>)</a:t>
              </a:r>
              <a:r>
                <a:rPr lang="en-US" sz="2000" b="1" dirty="0">
                  <a:solidFill>
                    <a:schemeClr val="hlink"/>
                  </a:solidFill>
                  <a:latin typeface="Book Antiqua" charset="0"/>
                </a:rPr>
                <a:t>)</a:t>
              </a:r>
              <a:r>
                <a:rPr lang="en-US" sz="2000" b="1" dirty="0">
                  <a:solidFill>
                    <a:srgbClr val="790015"/>
                  </a:solidFill>
                  <a:latin typeface="Book Antiqua" charset="0"/>
                </a:rPr>
                <a:t>)</a:t>
              </a:r>
              <a:r>
                <a:rPr lang="en-US" sz="2000" b="1" dirty="0">
                  <a:solidFill>
                    <a:srgbClr val="F3B091"/>
                  </a:solidFill>
                  <a:latin typeface="Book Antiqua" charset="0"/>
                </a:rPr>
                <a:t>)</a:t>
              </a:r>
              <a:r>
                <a:rPr lang="en-US" sz="2000" b="1" dirty="0">
                  <a:solidFill>
                    <a:schemeClr val="accent2"/>
                  </a:solidFill>
                  <a:latin typeface="Book Antiqua" charset="0"/>
                </a:rPr>
                <a:t>)</a:t>
              </a:r>
              <a:endParaRPr lang="en-US" sz="2000" b="1" dirty="0">
                <a:latin typeface="Book Antiqua" charset="0"/>
              </a:endParaRPr>
            </a:p>
            <a:p>
              <a:pPr marL="171450" indent="-171450"/>
              <a:r>
                <a:rPr lang="en-US" sz="2000" b="1" dirty="0">
                  <a:latin typeface="Book Antiqua" charset="0"/>
                </a:rPr>
                <a:t>Entering </a:t>
              </a:r>
              <a:r>
                <a:rPr lang="en-US" sz="2000" b="1" dirty="0">
                  <a:solidFill>
                    <a:srgbClr val="F3B091"/>
                  </a:solidFill>
                  <a:latin typeface="Book Antiqua" charset="0"/>
                </a:rPr>
                <a:t>D</a:t>
              </a:r>
              <a:r>
                <a:rPr lang="en-US" sz="2000" b="1" dirty="0">
                  <a:latin typeface="Book Antiqua" charset="0"/>
                </a:rPr>
                <a:t>, the message will look like:		</a:t>
              </a:r>
              <a:r>
                <a:rPr lang="en-US" sz="2000" b="1" dirty="0">
                  <a:solidFill>
                    <a:srgbClr val="F3B091"/>
                  </a:solidFill>
                  <a:latin typeface="Book Antiqua" charset="0"/>
                </a:rPr>
                <a:t>E(</a:t>
              </a:r>
              <a:r>
                <a:rPr lang="en-US" sz="2000" b="1" dirty="0">
                  <a:solidFill>
                    <a:srgbClr val="790015"/>
                  </a:solidFill>
                  <a:latin typeface="Book Antiqua" charset="0"/>
                </a:rPr>
                <a:t>E(</a:t>
              </a:r>
              <a:r>
                <a:rPr lang="en-US" sz="2000" b="1" dirty="0">
                  <a:solidFill>
                    <a:schemeClr val="hlink"/>
                  </a:solidFill>
                  <a:latin typeface="Book Antiqua" charset="0"/>
                </a:rPr>
                <a:t>E(</a:t>
              </a:r>
              <a:r>
                <a:rPr lang="en-US" sz="2000" b="1" dirty="0">
                  <a:solidFill>
                    <a:schemeClr val="accent1"/>
                  </a:solidFill>
                  <a:latin typeface="Book Antiqua" charset="0"/>
                </a:rPr>
                <a:t>E(</a:t>
              </a:r>
              <a:r>
                <a:rPr lang="en-US" sz="2000" b="1" dirty="0">
                  <a:latin typeface="Book Antiqua" charset="0"/>
                </a:rPr>
                <a:t>M</a:t>
              </a:r>
              <a:r>
                <a:rPr lang="en-US" sz="2000" b="1" dirty="0">
                  <a:solidFill>
                    <a:schemeClr val="accent1"/>
                  </a:solidFill>
                  <a:latin typeface="Book Antiqua" charset="0"/>
                </a:rPr>
                <a:t>)</a:t>
              </a:r>
              <a:r>
                <a:rPr lang="en-US" sz="2000" b="1" dirty="0">
                  <a:solidFill>
                    <a:schemeClr val="hlink"/>
                  </a:solidFill>
                  <a:latin typeface="Book Antiqua" charset="0"/>
                </a:rPr>
                <a:t>)</a:t>
              </a:r>
              <a:r>
                <a:rPr lang="en-US" sz="2000" b="1" dirty="0">
                  <a:solidFill>
                    <a:srgbClr val="790015"/>
                  </a:solidFill>
                  <a:latin typeface="Book Antiqua" charset="0"/>
                </a:rPr>
                <a:t>)</a:t>
              </a:r>
              <a:r>
                <a:rPr lang="en-US" sz="2000" b="1" dirty="0">
                  <a:solidFill>
                    <a:srgbClr val="F3B091"/>
                  </a:solidFill>
                  <a:latin typeface="Book Antiqua" charset="0"/>
                </a:rPr>
                <a:t>)</a:t>
              </a:r>
              <a:endParaRPr lang="en-US" sz="2000" b="1" dirty="0">
                <a:latin typeface="Book Antiqua" charset="0"/>
              </a:endParaRPr>
            </a:p>
            <a:p>
              <a:pPr marL="171450" indent="-171450"/>
              <a:r>
                <a:rPr lang="en-US" sz="2000" b="1" dirty="0">
                  <a:latin typeface="Book Antiqua" charset="0"/>
                </a:rPr>
                <a:t>Entering </a:t>
              </a:r>
              <a:r>
                <a:rPr lang="en-US" sz="2000" b="1" dirty="0">
                  <a:solidFill>
                    <a:srgbClr val="790015"/>
                  </a:solidFill>
                  <a:latin typeface="Book Antiqua" charset="0"/>
                </a:rPr>
                <a:t>B</a:t>
              </a:r>
              <a:r>
                <a:rPr lang="en-US" sz="2000" b="1" dirty="0">
                  <a:latin typeface="Book Antiqua" charset="0"/>
                </a:rPr>
                <a:t>, the message will look like:		</a:t>
              </a:r>
              <a:r>
                <a:rPr lang="en-US" sz="2000" b="1" dirty="0">
                  <a:solidFill>
                    <a:srgbClr val="790015"/>
                  </a:solidFill>
                  <a:latin typeface="Book Antiqua" charset="0"/>
                </a:rPr>
                <a:t>E(</a:t>
              </a:r>
              <a:r>
                <a:rPr lang="en-US" sz="2000" b="1" dirty="0">
                  <a:solidFill>
                    <a:schemeClr val="hlink"/>
                  </a:solidFill>
                  <a:latin typeface="Book Antiqua" charset="0"/>
                </a:rPr>
                <a:t>E(</a:t>
              </a:r>
              <a:r>
                <a:rPr lang="en-US" sz="2000" b="1" dirty="0">
                  <a:solidFill>
                    <a:schemeClr val="accent1"/>
                  </a:solidFill>
                  <a:latin typeface="Book Antiqua" charset="0"/>
                </a:rPr>
                <a:t>E(</a:t>
              </a:r>
              <a:r>
                <a:rPr lang="en-US" sz="2000" b="1" dirty="0">
                  <a:latin typeface="Book Antiqua" charset="0"/>
                </a:rPr>
                <a:t>M</a:t>
              </a:r>
              <a:r>
                <a:rPr lang="en-US" sz="2000" b="1" dirty="0">
                  <a:solidFill>
                    <a:schemeClr val="accent1"/>
                  </a:solidFill>
                  <a:latin typeface="Book Antiqua" charset="0"/>
                </a:rPr>
                <a:t>)</a:t>
              </a:r>
              <a:r>
                <a:rPr lang="en-US" sz="2000" b="1" dirty="0">
                  <a:solidFill>
                    <a:schemeClr val="hlink"/>
                  </a:solidFill>
                  <a:latin typeface="Book Antiqua" charset="0"/>
                </a:rPr>
                <a:t>)</a:t>
              </a:r>
              <a:r>
                <a:rPr lang="en-US" sz="2000" b="1" dirty="0">
                  <a:solidFill>
                    <a:srgbClr val="790015"/>
                  </a:solidFill>
                  <a:latin typeface="Book Antiqua" charset="0"/>
                </a:rPr>
                <a:t>)</a:t>
              </a:r>
              <a:endParaRPr lang="en-US" sz="2000" b="1" dirty="0">
                <a:latin typeface="Book Antiqua" charset="0"/>
              </a:endParaRPr>
            </a:p>
            <a:p>
              <a:pPr marL="171450" indent="-171450"/>
              <a:r>
                <a:rPr lang="en-US" sz="2000" b="1" dirty="0">
                  <a:latin typeface="Book Antiqua" charset="0"/>
                </a:rPr>
                <a:t>Entering </a:t>
              </a:r>
              <a:r>
                <a:rPr lang="en-US" sz="2000" b="1" dirty="0">
                  <a:solidFill>
                    <a:schemeClr val="hlink"/>
                  </a:solidFill>
                  <a:latin typeface="Book Antiqua" charset="0"/>
                </a:rPr>
                <a:t>C</a:t>
              </a:r>
              <a:r>
                <a:rPr lang="en-US" sz="2000" b="1" dirty="0">
                  <a:latin typeface="Book Antiqua" charset="0"/>
                </a:rPr>
                <a:t>, the message will look like:		</a:t>
              </a:r>
              <a:r>
                <a:rPr lang="en-US" sz="2000" b="1" dirty="0">
                  <a:solidFill>
                    <a:schemeClr val="hlink"/>
                  </a:solidFill>
                  <a:latin typeface="Book Antiqua" charset="0"/>
                </a:rPr>
                <a:t>E(</a:t>
              </a:r>
              <a:r>
                <a:rPr lang="en-US" sz="2000" b="1" dirty="0">
                  <a:solidFill>
                    <a:schemeClr val="accent1"/>
                  </a:solidFill>
                  <a:latin typeface="Book Antiqua" charset="0"/>
                </a:rPr>
                <a:t>E(</a:t>
              </a:r>
              <a:r>
                <a:rPr lang="en-US" sz="2000" b="1" dirty="0">
                  <a:latin typeface="Book Antiqua" charset="0"/>
                </a:rPr>
                <a:t>M</a:t>
              </a:r>
              <a:r>
                <a:rPr lang="en-US" sz="2000" b="1" dirty="0">
                  <a:solidFill>
                    <a:schemeClr val="accent1"/>
                  </a:solidFill>
                  <a:latin typeface="Book Antiqua" charset="0"/>
                </a:rPr>
                <a:t>)</a:t>
              </a:r>
              <a:r>
                <a:rPr lang="en-US" sz="2000" b="1" dirty="0">
                  <a:solidFill>
                    <a:schemeClr val="hlink"/>
                  </a:solidFill>
                  <a:latin typeface="Book Antiqua" charset="0"/>
                </a:rPr>
                <a:t>)</a:t>
              </a:r>
              <a:endParaRPr lang="en-US" sz="2000" b="1" dirty="0">
                <a:latin typeface="Book Antiqua" charset="0"/>
              </a:endParaRPr>
            </a:p>
            <a:p>
              <a:pPr marL="171450" indent="-171450"/>
              <a:r>
                <a:rPr lang="en-US" sz="2000" b="1" dirty="0">
                  <a:latin typeface="Book Antiqua" charset="0"/>
                </a:rPr>
                <a:t>Entering </a:t>
              </a:r>
              <a:r>
                <a:rPr lang="en-US" sz="2000" b="1" dirty="0">
                  <a:solidFill>
                    <a:schemeClr val="accent1"/>
                  </a:solidFill>
                  <a:latin typeface="Book Antiqua" charset="0"/>
                </a:rPr>
                <a:t>F</a:t>
              </a:r>
              <a:r>
                <a:rPr lang="en-US" sz="2000" b="1" dirty="0">
                  <a:latin typeface="Book Antiqua" charset="0"/>
                </a:rPr>
                <a:t>, the message will look like:		</a:t>
              </a:r>
              <a:r>
                <a:rPr lang="en-US" sz="2000" b="1" dirty="0">
                  <a:solidFill>
                    <a:schemeClr val="accent1"/>
                  </a:solidFill>
                  <a:latin typeface="Book Antiqua" charset="0"/>
                </a:rPr>
                <a:t>E(</a:t>
              </a:r>
              <a:r>
                <a:rPr lang="en-US" sz="2000" b="1" dirty="0">
                  <a:latin typeface="Book Antiqua" charset="0"/>
                </a:rPr>
                <a:t>M</a:t>
              </a:r>
              <a:r>
                <a:rPr lang="en-US" sz="2000" b="1" dirty="0">
                  <a:solidFill>
                    <a:schemeClr val="accent1"/>
                  </a:solidFill>
                  <a:latin typeface="Book Antiqua" charset="0"/>
                </a:rPr>
                <a:t>) </a:t>
              </a:r>
            </a:p>
            <a:p>
              <a:pPr marL="171450" indent="-171450"/>
              <a:r>
                <a:rPr lang="en-US" sz="2000" b="1" dirty="0">
                  <a:latin typeface="Book Antiqua" charset="0"/>
                </a:rPr>
                <a:t>The responder receives:			 M</a:t>
              </a:r>
            </a:p>
          </p:txBody>
        </p:sp>
        <p:sp>
          <p:nvSpPr>
            <p:cNvPr id="22533" name="Rectangle 5"/>
            <p:cNvSpPr>
              <a:spLocks noChangeArrowheads="1"/>
            </p:cNvSpPr>
            <p:nvPr/>
          </p:nvSpPr>
          <p:spPr bwMode="auto">
            <a:xfrm>
              <a:off x="1603" y="3322"/>
              <a:ext cx="22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b="1">
                  <a:solidFill>
                    <a:schemeClr val="accent2"/>
                  </a:solidFill>
                  <a:latin typeface="Book Antiqua" charset="0"/>
                </a:rPr>
                <a:t>A</a:t>
              </a:r>
            </a:p>
          </p:txBody>
        </p:sp>
        <p:sp>
          <p:nvSpPr>
            <p:cNvPr id="22534" name="Rectangle 6"/>
            <p:cNvSpPr>
              <a:spLocks noChangeArrowheads="1"/>
            </p:cNvSpPr>
            <p:nvPr/>
          </p:nvSpPr>
          <p:spPr bwMode="auto">
            <a:xfrm>
              <a:off x="2523" y="3322"/>
              <a:ext cx="229"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b="1">
                  <a:solidFill>
                    <a:srgbClr val="F3B091"/>
                  </a:solidFill>
                  <a:latin typeface="Book Antiqua" charset="0"/>
                </a:rPr>
                <a:t>D</a:t>
              </a:r>
            </a:p>
          </p:txBody>
        </p:sp>
        <p:sp>
          <p:nvSpPr>
            <p:cNvPr id="22535" name="Rectangle 7"/>
            <p:cNvSpPr>
              <a:spLocks noChangeArrowheads="1"/>
            </p:cNvSpPr>
            <p:nvPr/>
          </p:nvSpPr>
          <p:spPr bwMode="auto">
            <a:xfrm>
              <a:off x="3299" y="3314"/>
              <a:ext cx="207"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b="1">
                  <a:solidFill>
                    <a:srgbClr val="790015"/>
                  </a:solidFill>
                  <a:latin typeface="Book Antiqua" charset="0"/>
                </a:rPr>
                <a:t>B</a:t>
              </a:r>
            </a:p>
          </p:txBody>
        </p:sp>
        <p:sp>
          <p:nvSpPr>
            <p:cNvPr id="22536" name="Rectangle 8"/>
            <p:cNvSpPr>
              <a:spLocks noChangeArrowheads="1"/>
            </p:cNvSpPr>
            <p:nvPr/>
          </p:nvSpPr>
          <p:spPr bwMode="auto">
            <a:xfrm>
              <a:off x="3883" y="3322"/>
              <a:ext cx="21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b="1">
                  <a:solidFill>
                    <a:schemeClr val="hlink"/>
                  </a:solidFill>
                  <a:latin typeface="Book Antiqua" charset="0"/>
                </a:rPr>
                <a:t>C</a:t>
              </a:r>
            </a:p>
          </p:txBody>
        </p:sp>
        <p:sp>
          <p:nvSpPr>
            <p:cNvPr id="22537" name="Rectangle 9"/>
            <p:cNvSpPr>
              <a:spLocks noChangeArrowheads="1"/>
            </p:cNvSpPr>
            <p:nvPr/>
          </p:nvSpPr>
          <p:spPr bwMode="auto">
            <a:xfrm>
              <a:off x="4355" y="3330"/>
              <a:ext cx="19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b="1" dirty="0">
                  <a:solidFill>
                    <a:schemeClr val="accent1"/>
                  </a:solidFill>
                  <a:latin typeface="Book Antiqua" charset="0"/>
                </a:rPr>
                <a:t>F</a:t>
              </a:r>
            </a:p>
          </p:txBody>
        </p:sp>
        <p:grpSp>
          <p:nvGrpSpPr>
            <p:cNvPr id="22544" name="Group 16"/>
            <p:cNvGrpSpPr>
              <a:grpSpLocks/>
            </p:cNvGrpSpPr>
            <p:nvPr/>
          </p:nvGrpSpPr>
          <p:grpSpPr bwMode="auto">
            <a:xfrm>
              <a:off x="796" y="3150"/>
              <a:ext cx="782" cy="782"/>
              <a:chOff x="796" y="3150"/>
              <a:chExt cx="782" cy="782"/>
            </a:xfrm>
          </p:grpSpPr>
          <p:sp>
            <p:nvSpPr>
              <p:cNvPr id="22538" name="Rectangle 10"/>
              <p:cNvSpPr>
                <a:spLocks noChangeArrowheads="1"/>
              </p:cNvSpPr>
              <p:nvPr/>
            </p:nvSpPr>
            <p:spPr bwMode="auto">
              <a:xfrm>
                <a:off x="796" y="3150"/>
                <a:ext cx="782" cy="782"/>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marL="171450" indent="-171450" algn="ctr"/>
                <a:r>
                  <a:rPr lang="en-US"/>
                  <a:t>√</a:t>
                </a:r>
              </a:p>
            </p:txBody>
          </p:sp>
          <p:sp>
            <p:nvSpPr>
              <p:cNvPr id="22539" name="Rectangle 11"/>
              <p:cNvSpPr>
                <a:spLocks noChangeArrowheads="1"/>
              </p:cNvSpPr>
              <p:nvPr/>
            </p:nvSpPr>
            <p:spPr bwMode="auto">
              <a:xfrm>
                <a:off x="877" y="3232"/>
                <a:ext cx="620" cy="619"/>
              </a:xfrm>
              <a:prstGeom prst="rect">
                <a:avLst/>
              </a:prstGeom>
              <a:solidFill>
                <a:srgbClr val="F3B09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0" name="Rectangle 12"/>
              <p:cNvSpPr>
                <a:spLocks noChangeArrowheads="1"/>
              </p:cNvSpPr>
              <p:nvPr/>
            </p:nvSpPr>
            <p:spPr bwMode="auto">
              <a:xfrm>
                <a:off x="978" y="3323"/>
                <a:ext cx="427" cy="437"/>
              </a:xfrm>
              <a:prstGeom prst="rect">
                <a:avLst/>
              </a:prstGeom>
              <a:solidFill>
                <a:srgbClr val="790015"/>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1" name="Rectangle 13"/>
              <p:cNvSpPr>
                <a:spLocks noChangeArrowheads="1"/>
              </p:cNvSpPr>
              <p:nvPr/>
            </p:nvSpPr>
            <p:spPr bwMode="auto">
              <a:xfrm>
                <a:off x="1060" y="3414"/>
                <a:ext cx="254" cy="264"/>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2" name="Rectangle 14"/>
              <p:cNvSpPr>
                <a:spLocks noChangeArrowheads="1"/>
              </p:cNvSpPr>
              <p:nvPr/>
            </p:nvSpPr>
            <p:spPr bwMode="auto">
              <a:xfrm>
                <a:off x="1119" y="3457"/>
                <a:ext cx="125" cy="13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3" name="Rectangle 15"/>
              <p:cNvSpPr>
                <a:spLocks noChangeArrowheads="1"/>
              </p:cNvSpPr>
              <p:nvPr/>
            </p:nvSpPr>
            <p:spPr bwMode="auto">
              <a:xfrm>
                <a:off x="1059" y="3412"/>
                <a:ext cx="2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sz="1800" b="1" dirty="0">
                    <a:solidFill>
                      <a:schemeClr val="bg1"/>
                    </a:solidFill>
                    <a:latin typeface="Book Antiqua" charset="0"/>
                  </a:rPr>
                  <a:t>M</a:t>
                </a:r>
              </a:p>
            </p:txBody>
          </p:sp>
        </p:grpSp>
        <p:grpSp>
          <p:nvGrpSpPr>
            <p:cNvPr id="22550" name="Group 22"/>
            <p:cNvGrpSpPr>
              <a:grpSpLocks/>
            </p:cNvGrpSpPr>
            <p:nvPr/>
          </p:nvGrpSpPr>
          <p:grpSpPr bwMode="auto">
            <a:xfrm>
              <a:off x="1853" y="3219"/>
              <a:ext cx="620" cy="619"/>
              <a:chOff x="1853" y="3219"/>
              <a:chExt cx="620" cy="619"/>
            </a:xfrm>
          </p:grpSpPr>
          <p:sp>
            <p:nvSpPr>
              <p:cNvPr id="22545" name="Rectangle 17"/>
              <p:cNvSpPr>
                <a:spLocks noChangeArrowheads="1"/>
              </p:cNvSpPr>
              <p:nvPr/>
            </p:nvSpPr>
            <p:spPr bwMode="auto">
              <a:xfrm>
                <a:off x="1853" y="3219"/>
                <a:ext cx="620" cy="619"/>
              </a:xfrm>
              <a:prstGeom prst="rect">
                <a:avLst/>
              </a:prstGeom>
              <a:solidFill>
                <a:srgbClr val="F3B09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6" name="Rectangle 18"/>
              <p:cNvSpPr>
                <a:spLocks noChangeArrowheads="1"/>
              </p:cNvSpPr>
              <p:nvPr/>
            </p:nvSpPr>
            <p:spPr bwMode="auto">
              <a:xfrm>
                <a:off x="1954" y="3310"/>
                <a:ext cx="427" cy="437"/>
              </a:xfrm>
              <a:prstGeom prst="rect">
                <a:avLst/>
              </a:prstGeom>
              <a:solidFill>
                <a:srgbClr val="790015"/>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7" name="Rectangle 19"/>
              <p:cNvSpPr>
                <a:spLocks noChangeArrowheads="1"/>
              </p:cNvSpPr>
              <p:nvPr/>
            </p:nvSpPr>
            <p:spPr bwMode="auto">
              <a:xfrm>
                <a:off x="2036" y="3401"/>
                <a:ext cx="254" cy="264"/>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8" name="Rectangle 20"/>
              <p:cNvSpPr>
                <a:spLocks noChangeArrowheads="1"/>
              </p:cNvSpPr>
              <p:nvPr/>
            </p:nvSpPr>
            <p:spPr bwMode="auto">
              <a:xfrm>
                <a:off x="2095" y="3444"/>
                <a:ext cx="125" cy="13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9" name="Rectangle 21"/>
              <p:cNvSpPr>
                <a:spLocks noChangeArrowheads="1"/>
              </p:cNvSpPr>
              <p:nvPr/>
            </p:nvSpPr>
            <p:spPr bwMode="auto">
              <a:xfrm>
                <a:off x="2035" y="3399"/>
                <a:ext cx="2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sz="1800" b="1" dirty="0">
                    <a:solidFill>
                      <a:schemeClr val="bg1"/>
                    </a:solidFill>
                    <a:latin typeface="Book Antiqua" charset="0"/>
                  </a:rPr>
                  <a:t>M</a:t>
                </a:r>
              </a:p>
            </p:txBody>
          </p:sp>
        </p:grpSp>
        <p:grpSp>
          <p:nvGrpSpPr>
            <p:cNvPr id="22555" name="Group 27"/>
            <p:cNvGrpSpPr>
              <a:grpSpLocks/>
            </p:cNvGrpSpPr>
            <p:nvPr/>
          </p:nvGrpSpPr>
          <p:grpSpPr bwMode="auto">
            <a:xfrm>
              <a:off x="2826" y="3315"/>
              <a:ext cx="427" cy="437"/>
              <a:chOff x="2826" y="3315"/>
              <a:chExt cx="427" cy="437"/>
            </a:xfrm>
          </p:grpSpPr>
          <p:sp>
            <p:nvSpPr>
              <p:cNvPr id="22551" name="Rectangle 23"/>
              <p:cNvSpPr>
                <a:spLocks noChangeArrowheads="1"/>
              </p:cNvSpPr>
              <p:nvPr/>
            </p:nvSpPr>
            <p:spPr bwMode="auto">
              <a:xfrm>
                <a:off x="2826" y="3315"/>
                <a:ext cx="427" cy="437"/>
              </a:xfrm>
              <a:prstGeom prst="rect">
                <a:avLst/>
              </a:prstGeom>
              <a:solidFill>
                <a:srgbClr val="790015"/>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2" name="Rectangle 24"/>
              <p:cNvSpPr>
                <a:spLocks noChangeArrowheads="1"/>
              </p:cNvSpPr>
              <p:nvPr/>
            </p:nvSpPr>
            <p:spPr bwMode="auto">
              <a:xfrm>
                <a:off x="2908" y="3406"/>
                <a:ext cx="254" cy="264"/>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3" name="Rectangle 25"/>
              <p:cNvSpPr>
                <a:spLocks noChangeArrowheads="1"/>
              </p:cNvSpPr>
              <p:nvPr/>
            </p:nvSpPr>
            <p:spPr bwMode="auto">
              <a:xfrm>
                <a:off x="2967" y="3449"/>
                <a:ext cx="125" cy="13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4" name="Rectangle 26"/>
              <p:cNvSpPr>
                <a:spLocks noChangeArrowheads="1"/>
              </p:cNvSpPr>
              <p:nvPr/>
            </p:nvSpPr>
            <p:spPr bwMode="auto">
              <a:xfrm>
                <a:off x="2907" y="3404"/>
                <a:ext cx="2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sz="1800" b="1" dirty="0">
                    <a:solidFill>
                      <a:schemeClr val="bg1"/>
                    </a:solidFill>
                    <a:latin typeface="Book Antiqua" charset="0"/>
                  </a:rPr>
                  <a:t>M</a:t>
                </a:r>
              </a:p>
            </p:txBody>
          </p:sp>
        </p:grpSp>
        <p:grpSp>
          <p:nvGrpSpPr>
            <p:cNvPr id="22559" name="Group 31"/>
            <p:cNvGrpSpPr>
              <a:grpSpLocks/>
            </p:cNvGrpSpPr>
            <p:nvPr/>
          </p:nvGrpSpPr>
          <p:grpSpPr bwMode="auto">
            <a:xfrm>
              <a:off x="3579" y="3418"/>
              <a:ext cx="261" cy="266"/>
              <a:chOff x="3579" y="3418"/>
              <a:chExt cx="261" cy="266"/>
            </a:xfrm>
          </p:grpSpPr>
          <p:sp>
            <p:nvSpPr>
              <p:cNvPr id="22556" name="Rectangle 28"/>
              <p:cNvSpPr>
                <a:spLocks noChangeArrowheads="1"/>
              </p:cNvSpPr>
              <p:nvPr/>
            </p:nvSpPr>
            <p:spPr bwMode="auto">
              <a:xfrm>
                <a:off x="3580" y="3420"/>
                <a:ext cx="254" cy="264"/>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7" name="Rectangle 29"/>
              <p:cNvSpPr>
                <a:spLocks noChangeArrowheads="1"/>
              </p:cNvSpPr>
              <p:nvPr/>
            </p:nvSpPr>
            <p:spPr bwMode="auto">
              <a:xfrm>
                <a:off x="3639" y="3463"/>
                <a:ext cx="125" cy="13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8" name="Rectangle 30"/>
              <p:cNvSpPr>
                <a:spLocks noChangeArrowheads="1"/>
              </p:cNvSpPr>
              <p:nvPr/>
            </p:nvSpPr>
            <p:spPr bwMode="auto">
              <a:xfrm>
                <a:off x="3579" y="3418"/>
                <a:ext cx="2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sz="1800" b="1" dirty="0">
                    <a:solidFill>
                      <a:schemeClr val="bg1"/>
                    </a:solidFill>
                    <a:latin typeface="Book Antiqua" charset="0"/>
                  </a:rPr>
                  <a:t>M</a:t>
                </a:r>
              </a:p>
            </p:txBody>
          </p:sp>
        </p:grpSp>
        <p:grpSp>
          <p:nvGrpSpPr>
            <p:cNvPr id="22562" name="Group 34"/>
            <p:cNvGrpSpPr>
              <a:grpSpLocks/>
            </p:cNvGrpSpPr>
            <p:nvPr/>
          </p:nvGrpSpPr>
          <p:grpSpPr bwMode="auto">
            <a:xfrm>
              <a:off x="4115" y="3412"/>
              <a:ext cx="285" cy="231"/>
              <a:chOff x="4115" y="3412"/>
              <a:chExt cx="285" cy="231"/>
            </a:xfrm>
          </p:grpSpPr>
          <p:sp>
            <p:nvSpPr>
              <p:cNvPr id="22560" name="Rectangle 32"/>
              <p:cNvSpPr>
                <a:spLocks noChangeArrowheads="1"/>
              </p:cNvSpPr>
              <p:nvPr/>
            </p:nvSpPr>
            <p:spPr bwMode="auto">
              <a:xfrm>
                <a:off x="4175" y="3457"/>
                <a:ext cx="125" cy="13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1" name="Rectangle 33"/>
              <p:cNvSpPr>
                <a:spLocks noChangeArrowheads="1"/>
              </p:cNvSpPr>
              <p:nvPr/>
            </p:nvSpPr>
            <p:spPr bwMode="auto">
              <a:xfrm>
                <a:off x="4115" y="3412"/>
                <a:ext cx="2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marL="171450" indent="-171450"/>
                <a:r>
                  <a:rPr lang="en-US" sz="1800" b="1" dirty="0">
                    <a:solidFill>
                      <a:schemeClr val="bg1"/>
                    </a:solidFill>
                    <a:latin typeface="Book Antiqua" charset="0"/>
                  </a:rPr>
                  <a:t>M</a:t>
                </a:r>
              </a:p>
            </p:txBody>
          </p:sp>
        </p:grpSp>
        <p:sp>
          <p:nvSpPr>
            <p:cNvPr id="22563" name="Rectangle 35"/>
            <p:cNvSpPr>
              <a:spLocks noChangeArrowheads="1"/>
            </p:cNvSpPr>
            <p:nvPr/>
          </p:nvSpPr>
          <p:spPr bwMode="auto">
            <a:xfrm>
              <a:off x="4939" y="3412"/>
              <a:ext cx="2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sz="1800" b="1" dirty="0">
                  <a:latin typeface="Book Antiqua" charset="0"/>
                </a:rPr>
                <a:t>M</a:t>
              </a:r>
            </a:p>
          </p:txBody>
        </p:sp>
        <p:sp>
          <p:nvSpPr>
            <p:cNvPr id="22564" name="Rectangle 36"/>
            <p:cNvSpPr>
              <a:spLocks noChangeArrowheads="1"/>
            </p:cNvSpPr>
            <p:nvPr/>
          </p:nvSpPr>
          <p:spPr bwMode="auto">
            <a:xfrm>
              <a:off x="4787" y="3244"/>
              <a:ext cx="8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sz="1800" b="1" dirty="0">
                  <a:latin typeface="Book Antiqua" charset="0"/>
                </a:rPr>
                <a:t>Responder</a:t>
              </a:r>
            </a:p>
          </p:txBody>
        </p:sp>
        <p:sp>
          <p:nvSpPr>
            <p:cNvPr id="22565" name="Rectangle 37"/>
            <p:cNvSpPr>
              <a:spLocks noChangeArrowheads="1"/>
            </p:cNvSpPr>
            <p:nvPr/>
          </p:nvSpPr>
          <p:spPr bwMode="auto">
            <a:xfrm>
              <a:off x="131" y="3236"/>
              <a:ext cx="6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sz="1800" b="1" dirty="0">
                  <a:latin typeface="Book Antiqua" charset="0"/>
                </a:rPr>
                <a:t>Initiator</a:t>
              </a:r>
            </a:p>
          </p:txBody>
        </p:sp>
        <p:sp>
          <p:nvSpPr>
            <p:cNvPr id="22566" name="Line 38"/>
            <p:cNvSpPr>
              <a:spLocks noChangeShapeType="1"/>
            </p:cNvSpPr>
            <p:nvPr/>
          </p:nvSpPr>
          <p:spPr bwMode="auto">
            <a:xfrm>
              <a:off x="396" y="3572"/>
              <a:ext cx="4573" cy="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7" name="Rectangle 39"/>
            <p:cNvSpPr>
              <a:spLocks noChangeArrowheads="1"/>
            </p:cNvSpPr>
            <p:nvPr/>
          </p:nvSpPr>
          <p:spPr bwMode="auto">
            <a:xfrm>
              <a:off x="267" y="2924"/>
              <a:ext cx="2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171450" indent="-171450"/>
              <a:r>
                <a:rPr lang="en-US" sz="1800" b="1" dirty="0">
                  <a:latin typeface="Book Antiqua" charset="0"/>
                </a:rPr>
                <a:t>M</a:t>
              </a:r>
            </a:p>
          </p:txBody>
        </p:sp>
        <p:sp>
          <p:nvSpPr>
            <p:cNvPr id="22568" name="Line 40"/>
            <p:cNvSpPr>
              <a:spLocks noChangeShapeType="1"/>
            </p:cNvSpPr>
            <p:nvPr/>
          </p:nvSpPr>
          <p:spPr bwMode="auto">
            <a:xfrm>
              <a:off x="392" y="3200"/>
              <a:ext cx="0" cy="363"/>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97585523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02733"/>
          </a:xfrm>
        </p:spPr>
        <p:txBody>
          <a:bodyPr/>
          <a:lstStyle/>
          <a:p>
            <a:r>
              <a:rPr lang="en-US" dirty="0" smtClean="0"/>
              <a:t>What happened</a:t>
            </a:r>
            <a:endParaRPr lang="en-US" dirty="0"/>
          </a:p>
        </p:txBody>
      </p:sp>
      <p:sp>
        <p:nvSpPr>
          <p:cNvPr id="3" name="Content Placeholder 2"/>
          <p:cNvSpPr>
            <a:spLocks noGrp="1"/>
          </p:cNvSpPr>
          <p:nvPr>
            <p:ph idx="1"/>
          </p:nvPr>
        </p:nvSpPr>
        <p:spPr>
          <a:xfrm>
            <a:off x="694267" y="1473200"/>
            <a:ext cx="7772400" cy="4114800"/>
          </a:xfrm>
        </p:spPr>
        <p:txBody>
          <a:bodyPr/>
          <a:lstStyle/>
          <a:p>
            <a:r>
              <a:rPr lang="en-US" dirty="0" smtClean="0"/>
              <a:t>Prototypes developed and demonstrated (late 1990s)</a:t>
            </a:r>
          </a:p>
          <a:p>
            <a:r>
              <a:rPr lang="en-US" dirty="0" smtClean="0"/>
              <a:t>One of the inventors (</a:t>
            </a:r>
            <a:r>
              <a:rPr lang="en-US" dirty="0" err="1" smtClean="0"/>
              <a:t>Syverson</a:t>
            </a:r>
            <a:r>
              <a:rPr lang="en-US" dirty="0" smtClean="0"/>
              <a:t>) pushes to open source the technology (late 1990’s to early 2000’s)</a:t>
            </a:r>
          </a:p>
          <a:p>
            <a:pPr lvl="1"/>
            <a:r>
              <a:rPr lang="en-US" dirty="0" smtClean="0"/>
              <a:t>Continues to push for full scale development</a:t>
            </a:r>
          </a:p>
          <a:p>
            <a:pPr lvl="1"/>
            <a:r>
              <a:rPr lang="en-US" dirty="0" smtClean="0"/>
              <a:t>Additional funding and personnel located to continue the development</a:t>
            </a:r>
          </a:p>
          <a:p>
            <a:pPr lvl="1"/>
            <a:r>
              <a:rPr lang="en-US" dirty="0" smtClean="0"/>
              <a:t>Deployment of full scale technology (2005+, I think)</a:t>
            </a:r>
          </a:p>
          <a:p>
            <a:pPr lvl="1"/>
            <a:r>
              <a:rPr lang="en-US" dirty="0" smtClean="0"/>
              <a:t>Picked up by State Department as enabling dissent, free speech</a:t>
            </a:r>
          </a:p>
          <a:p>
            <a:pPr lvl="1"/>
            <a:r>
              <a:rPr lang="en-US" dirty="0" smtClean="0"/>
              <a:t>Picked up by criminals as enabling cloaking of illegal markets (Silk Road)</a:t>
            </a:r>
            <a:endParaRPr lang="en-US" dirty="0"/>
          </a:p>
        </p:txBody>
      </p:sp>
    </p:spTree>
    <p:extLst>
      <p:ext uri="{BB962C8B-B14F-4D97-AF65-F5344CB8AC3E}">
        <p14:creationId xmlns:p14="http://schemas.microsoft.com/office/powerpoint/2010/main" val="34141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Algorithms / Secure Hash Algorithms	</a:t>
            </a:r>
            <a:endParaRPr lang="en-US" dirty="0"/>
          </a:p>
        </p:txBody>
      </p:sp>
      <p:sp>
        <p:nvSpPr>
          <p:cNvPr id="3" name="Content Placeholder 2"/>
          <p:cNvSpPr>
            <a:spLocks noGrp="1"/>
          </p:cNvSpPr>
          <p:nvPr>
            <p:ph idx="1"/>
          </p:nvPr>
        </p:nvSpPr>
        <p:spPr>
          <a:xfrm>
            <a:off x="711200" y="1663700"/>
            <a:ext cx="7772400" cy="4114800"/>
          </a:xfrm>
        </p:spPr>
        <p:txBody>
          <a:bodyPr/>
          <a:lstStyle/>
          <a:p>
            <a:r>
              <a:rPr lang="en-US" dirty="0" smtClean="0"/>
              <a:t>In computer science a hash algorithm takes a long string of bits as input and produces a much shorter string as output. </a:t>
            </a:r>
            <a:endParaRPr lang="en-US" dirty="0"/>
          </a:p>
          <a:p>
            <a:pPr lvl="1"/>
            <a:r>
              <a:rPr lang="en-US" dirty="0" smtClean="0"/>
              <a:t>In a way, it’s like compression, but much more drastic</a:t>
            </a:r>
          </a:p>
          <a:p>
            <a:pPr lvl="1"/>
            <a:r>
              <a:rPr lang="en-US" dirty="0" smtClean="0"/>
              <a:t>When the hash function maps two different long bit strings to the same short bit string, that’s called a </a:t>
            </a:r>
            <a:r>
              <a:rPr lang="en-US" dirty="0" smtClean="0">
                <a:solidFill>
                  <a:srgbClr val="FF0000"/>
                </a:solidFill>
              </a:rPr>
              <a:t>collision</a:t>
            </a:r>
          </a:p>
          <a:p>
            <a:pPr lvl="1"/>
            <a:r>
              <a:rPr lang="en-US" dirty="0" smtClean="0">
                <a:solidFill>
                  <a:srgbClr val="000000"/>
                </a:solidFill>
              </a:rPr>
              <a:t>In general a good hash function will map almost similar long strings to quite different short strings – so a single bit change in the long string input will change many bits in the short output</a:t>
            </a:r>
          </a:p>
          <a:p>
            <a:r>
              <a:rPr lang="en-US" dirty="0" smtClean="0">
                <a:solidFill>
                  <a:srgbClr val="000000"/>
                </a:solidFill>
              </a:rPr>
              <a:t>A secure hash algorithm incorporates a secret key into this process so that </a:t>
            </a:r>
          </a:p>
          <a:p>
            <a:pPr marL="457200" lvl="1" indent="0">
              <a:buNone/>
            </a:pPr>
            <a:r>
              <a:rPr lang="en-US" dirty="0" smtClean="0">
                <a:solidFill>
                  <a:srgbClr val="000000"/>
                </a:solidFill>
              </a:rPr>
              <a:t> </a:t>
            </a:r>
          </a:p>
        </p:txBody>
      </p:sp>
    </p:spTree>
    <p:extLst>
      <p:ext uri="{BB962C8B-B14F-4D97-AF65-F5344CB8AC3E}">
        <p14:creationId xmlns:p14="http://schemas.microsoft.com/office/powerpoint/2010/main" val="3792823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7772400" cy="685800"/>
          </a:xfrm>
        </p:spPr>
        <p:txBody>
          <a:bodyPr/>
          <a:lstStyle/>
          <a:p>
            <a:r>
              <a:rPr lang="en-US" dirty="0" smtClean="0"/>
              <a:t>How Mary Queen of Scots Lost her Head: Beer Barrels and a Broken Code</a:t>
            </a:r>
            <a:endParaRPr lang="en-US" dirty="0"/>
          </a:p>
        </p:txBody>
      </p:sp>
      <p:sp>
        <p:nvSpPr>
          <p:cNvPr id="3" name="Content Placeholder 2"/>
          <p:cNvSpPr>
            <a:spLocks noGrp="1"/>
          </p:cNvSpPr>
          <p:nvPr>
            <p:ph idx="1"/>
          </p:nvPr>
        </p:nvSpPr>
        <p:spPr>
          <a:xfrm>
            <a:off x="88900" y="1016000"/>
            <a:ext cx="9055100" cy="5689600"/>
          </a:xfrm>
        </p:spPr>
        <p:txBody>
          <a:bodyPr/>
          <a:lstStyle/>
          <a:p>
            <a:r>
              <a:rPr lang="en-US" b="1" dirty="0" smtClean="0"/>
              <a:t>Mary Queen of Scots </a:t>
            </a:r>
            <a:r>
              <a:rPr lang="en-US" dirty="0" smtClean="0"/>
              <a:t>was the Catholic cousin of Queen Elizabeth </a:t>
            </a:r>
          </a:p>
          <a:p>
            <a:pPr lvl="1"/>
            <a:r>
              <a:rPr lang="en-US" dirty="0"/>
              <a:t>T</a:t>
            </a:r>
            <a:r>
              <a:rPr lang="en-US" dirty="0" smtClean="0"/>
              <a:t>herefore a threat to the throne, so Elizabeth </a:t>
            </a:r>
            <a:r>
              <a:rPr lang="en-US" dirty="0"/>
              <a:t>imprisoned </a:t>
            </a:r>
            <a:r>
              <a:rPr lang="en-US" dirty="0" smtClean="0"/>
              <a:t>her</a:t>
            </a:r>
          </a:p>
          <a:p>
            <a:r>
              <a:rPr lang="en-US" b="1" dirty="0" smtClean="0"/>
              <a:t>Francis </a:t>
            </a:r>
            <a:r>
              <a:rPr lang="en-US" b="1" dirty="0" err="1" smtClean="0"/>
              <a:t>Walsingham</a:t>
            </a:r>
            <a:r>
              <a:rPr lang="en-US" dirty="0" smtClean="0"/>
              <a:t>, Elizabeth’s </a:t>
            </a:r>
            <a:r>
              <a:rPr lang="en-US" dirty="0"/>
              <a:t>principal secretary (and spy master), </a:t>
            </a:r>
          </a:p>
          <a:p>
            <a:pPr lvl="1"/>
            <a:r>
              <a:rPr lang="en-US" dirty="0" smtClean="0"/>
              <a:t>arranged an agent to recruit her to send her correspondence secreted in beer barrels, which she thought secure</a:t>
            </a:r>
          </a:p>
          <a:p>
            <a:r>
              <a:rPr lang="en-US" dirty="0" smtClean="0"/>
              <a:t>Mary encrypted her messages with a </a:t>
            </a:r>
            <a:r>
              <a:rPr lang="en-US" dirty="0" smtClean="0">
                <a:hlinkClick r:id="rId2" action="ppaction://hlinksldjump"/>
              </a:rPr>
              <a:t>simple substitution cipher / code </a:t>
            </a:r>
            <a:endParaRPr lang="en-US" dirty="0" smtClean="0"/>
          </a:p>
          <a:p>
            <a:r>
              <a:rPr lang="en-US" dirty="0"/>
              <a:t>Mary corresponded with Anthony Babington who wanted to plot Elizabeth’s overthrow, using the code</a:t>
            </a:r>
          </a:p>
          <a:p>
            <a:r>
              <a:rPr lang="en-US" dirty="0" err="1" smtClean="0"/>
              <a:t>Walsingham’s</a:t>
            </a:r>
            <a:r>
              <a:rPr lang="en-US" dirty="0" smtClean="0"/>
              <a:t> agents intercepted the messages, broke the code probably through frequency analysis, read the traffic</a:t>
            </a:r>
          </a:p>
          <a:p>
            <a:r>
              <a:rPr lang="en-US" dirty="0" smtClean="0"/>
              <a:t>Mary wrote asking for final plot details of the plot, </a:t>
            </a:r>
          </a:p>
          <a:p>
            <a:pPr lvl="1"/>
            <a:r>
              <a:rPr lang="en-US" dirty="0" err="1" smtClean="0"/>
              <a:t>Walsingham</a:t>
            </a:r>
            <a:r>
              <a:rPr lang="en-US" dirty="0" smtClean="0"/>
              <a:t>, knowing the code, was able to insert additional text asking Babington to send the names of all the conspirators</a:t>
            </a:r>
          </a:p>
          <a:p>
            <a:pPr lvl="1"/>
            <a:r>
              <a:rPr lang="en-US" dirty="0" smtClean="0"/>
              <a:t>Babington complied, </a:t>
            </a:r>
            <a:r>
              <a:rPr lang="en-US" dirty="0" err="1" smtClean="0"/>
              <a:t>Walsingham</a:t>
            </a:r>
            <a:r>
              <a:rPr lang="en-US" dirty="0" smtClean="0"/>
              <a:t> got the identities and the plotters were collected and brutally executed</a:t>
            </a:r>
          </a:p>
          <a:p>
            <a:r>
              <a:rPr lang="en-US" dirty="0" smtClean="0"/>
              <a:t>Eventually Mary was executed as well, for her complicity (even though she was effectively set up)</a:t>
            </a:r>
          </a:p>
          <a:p>
            <a:r>
              <a:rPr lang="en-US" dirty="0" smtClean="0"/>
              <a:t>See </a:t>
            </a:r>
            <a:r>
              <a:rPr lang="en-US" dirty="0"/>
              <a:t>for example: http://</a:t>
            </a:r>
            <a:r>
              <a:rPr lang="en-US" dirty="0" err="1"/>
              <a:t>www.bbc.co.uk</a:t>
            </a:r>
            <a:r>
              <a:rPr lang="en-US" dirty="0"/>
              <a:t>/history/</a:t>
            </a:r>
            <a:r>
              <a:rPr lang="en-US" dirty="0" err="1"/>
              <a:t>british</a:t>
            </a:r>
            <a:r>
              <a:rPr lang="en-US" dirty="0"/>
              <a:t>/</a:t>
            </a:r>
            <a:r>
              <a:rPr lang="en-US" dirty="0" err="1"/>
              <a:t>tudors</a:t>
            </a:r>
            <a:r>
              <a:rPr lang="en-US" dirty="0"/>
              <a:t>/spying_01.shtml</a:t>
            </a:r>
            <a:endParaRPr lang="en-US" dirty="0" smtClean="0"/>
          </a:p>
          <a:p>
            <a:endParaRPr lang="en-US" dirty="0"/>
          </a:p>
        </p:txBody>
      </p:sp>
    </p:spTree>
    <p:extLst>
      <p:ext uri="{BB962C8B-B14F-4D97-AF65-F5344CB8AC3E}">
        <p14:creationId xmlns:p14="http://schemas.microsoft.com/office/powerpoint/2010/main" val="99637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516" y="5643034"/>
            <a:ext cx="8261350" cy="647700"/>
          </a:xfrm>
        </p:spPr>
        <p:txBody>
          <a:bodyPr/>
          <a:lstStyle/>
          <a:p>
            <a:pPr marL="0" indent="0">
              <a:buNone/>
            </a:pPr>
            <a:r>
              <a:rPr lang="en-US" sz="2000" dirty="0" smtClean="0"/>
              <a:t>Plaintext XOR Key </a:t>
            </a:r>
            <a:r>
              <a:rPr lang="en-US" sz="2000" dirty="0" smtClean="0">
                <a:sym typeface="Wingdings"/>
              </a:rPr>
              <a:t> </a:t>
            </a:r>
            <a:r>
              <a:rPr lang="en-US" sz="2000" dirty="0" err="1" smtClean="0">
                <a:sym typeface="Wingdings"/>
              </a:rPr>
              <a:t>Ciphertext</a:t>
            </a:r>
            <a:r>
              <a:rPr lang="en-US" sz="2000" dirty="0" smtClean="0">
                <a:sym typeface="Wingdings"/>
              </a:rPr>
              <a:t> </a:t>
            </a:r>
            <a:r>
              <a:rPr lang="en-US" sz="2000" dirty="0" smtClean="0"/>
              <a:t> XOR Key </a:t>
            </a:r>
            <a:r>
              <a:rPr lang="en-US" sz="2000" dirty="0" smtClean="0">
                <a:sym typeface="Wingdings"/>
              </a:rPr>
              <a:t> Plaintext</a:t>
            </a:r>
            <a:endParaRPr lang="en-US" sz="2000" dirty="0"/>
          </a:p>
        </p:txBody>
      </p:sp>
      <p:grpSp>
        <p:nvGrpSpPr>
          <p:cNvPr id="196" name="Group 195"/>
          <p:cNvGrpSpPr/>
          <p:nvPr/>
        </p:nvGrpSpPr>
        <p:grpSpPr>
          <a:xfrm>
            <a:off x="518571" y="1737773"/>
            <a:ext cx="5875754" cy="487065"/>
            <a:chOff x="876300" y="1731423"/>
            <a:chExt cx="5875754" cy="487065"/>
          </a:xfrm>
        </p:grpSpPr>
        <p:sp>
          <p:nvSpPr>
            <p:cNvPr id="4" name="Rectangle 3"/>
            <p:cNvSpPr/>
            <p:nvPr/>
          </p:nvSpPr>
          <p:spPr bwMode="auto">
            <a:xfrm>
              <a:off x="23495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5" name="Rectangle 4"/>
            <p:cNvSpPr/>
            <p:nvPr/>
          </p:nvSpPr>
          <p:spPr bwMode="auto">
            <a:xfrm>
              <a:off x="27178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6" name="Rectangle 5"/>
            <p:cNvSpPr/>
            <p:nvPr/>
          </p:nvSpPr>
          <p:spPr bwMode="auto">
            <a:xfrm>
              <a:off x="30861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7" name="Rectangle 6"/>
            <p:cNvSpPr/>
            <p:nvPr/>
          </p:nvSpPr>
          <p:spPr bwMode="auto">
            <a:xfrm>
              <a:off x="34544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8" name="Rectangle 7"/>
            <p:cNvSpPr/>
            <p:nvPr/>
          </p:nvSpPr>
          <p:spPr bwMode="auto">
            <a:xfrm>
              <a:off x="38227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9" name="Rectangle 8"/>
            <p:cNvSpPr/>
            <p:nvPr/>
          </p:nvSpPr>
          <p:spPr bwMode="auto">
            <a:xfrm>
              <a:off x="41910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0" name="Rectangle 9"/>
            <p:cNvSpPr/>
            <p:nvPr/>
          </p:nvSpPr>
          <p:spPr bwMode="auto">
            <a:xfrm>
              <a:off x="45593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1" name="Rectangle 10"/>
            <p:cNvSpPr/>
            <p:nvPr/>
          </p:nvSpPr>
          <p:spPr bwMode="auto">
            <a:xfrm>
              <a:off x="49276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2" name="TextBox 11"/>
            <p:cNvSpPr txBox="1"/>
            <p:nvPr/>
          </p:nvSpPr>
          <p:spPr>
            <a:xfrm>
              <a:off x="2374900" y="1744123"/>
              <a:ext cx="338554" cy="461665"/>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2743200" y="1756823"/>
              <a:ext cx="338554" cy="461665"/>
            </a:xfrm>
            <a:prstGeom prst="rect">
              <a:avLst/>
            </a:prstGeom>
            <a:noFill/>
          </p:spPr>
          <p:txBody>
            <a:bodyPr wrap="none" rtlCol="0">
              <a:spAutoFit/>
            </a:bodyPr>
            <a:lstStyle/>
            <a:p>
              <a:r>
                <a:rPr lang="en-US" dirty="0" smtClean="0"/>
                <a:t>0</a:t>
              </a:r>
              <a:endParaRPr lang="en-US" dirty="0"/>
            </a:p>
          </p:txBody>
        </p:sp>
        <p:sp>
          <p:nvSpPr>
            <p:cNvPr id="14" name="TextBox 13"/>
            <p:cNvSpPr txBox="1"/>
            <p:nvPr/>
          </p:nvSpPr>
          <p:spPr>
            <a:xfrm>
              <a:off x="3111500" y="1744123"/>
              <a:ext cx="338554" cy="461665"/>
            </a:xfrm>
            <a:prstGeom prst="rect">
              <a:avLst/>
            </a:prstGeom>
            <a:noFill/>
          </p:spPr>
          <p:txBody>
            <a:bodyPr wrap="none" rtlCol="0">
              <a:spAutoFit/>
            </a:bodyPr>
            <a:lstStyle/>
            <a:p>
              <a:r>
                <a:rPr lang="en-US" dirty="0" smtClean="0"/>
                <a:t>1</a:t>
              </a:r>
              <a:endParaRPr lang="en-US" dirty="0"/>
            </a:p>
          </p:txBody>
        </p:sp>
        <p:sp>
          <p:nvSpPr>
            <p:cNvPr id="15" name="TextBox 14"/>
            <p:cNvSpPr txBox="1"/>
            <p:nvPr/>
          </p:nvSpPr>
          <p:spPr>
            <a:xfrm>
              <a:off x="3479800" y="1731423"/>
              <a:ext cx="338554" cy="461665"/>
            </a:xfrm>
            <a:prstGeom prst="rect">
              <a:avLst/>
            </a:prstGeom>
            <a:noFill/>
          </p:spPr>
          <p:txBody>
            <a:bodyPr wrap="none" rtlCol="0">
              <a:spAutoFit/>
            </a:bodyPr>
            <a:lstStyle/>
            <a:p>
              <a:r>
                <a:rPr lang="en-US" dirty="0" smtClean="0"/>
                <a:t>1</a:t>
              </a:r>
              <a:endParaRPr lang="en-US" dirty="0"/>
            </a:p>
          </p:txBody>
        </p:sp>
        <p:sp>
          <p:nvSpPr>
            <p:cNvPr id="16" name="TextBox 15"/>
            <p:cNvSpPr txBox="1"/>
            <p:nvPr/>
          </p:nvSpPr>
          <p:spPr>
            <a:xfrm>
              <a:off x="3873500" y="1731423"/>
              <a:ext cx="338554" cy="461665"/>
            </a:xfrm>
            <a:prstGeom prst="rect">
              <a:avLst/>
            </a:prstGeom>
            <a:noFill/>
          </p:spPr>
          <p:txBody>
            <a:bodyPr wrap="none" rtlCol="0">
              <a:spAutoFit/>
            </a:bodyPr>
            <a:lstStyle/>
            <a:p>
              <a:r>
                <a:rPr lang="en-US" dirty="0" smtClean="0"/>
                <a:t>0</a:t>
              </a:r>
              <a:endParaRPr lang="en-US" dirty="0"/>
            </a:p>
          </p:txBody>
        </p:sp>
        <p:sp>
          <p:nvSpPr>
            <p:cNvPr id="17" name="TextBox 16"/>
            <p:cNvSpPr txBox="1"/>
            <p:nvPr/>
          </p:nvSpPr>
          <p:spPr>
            <a:xfrm>
              <a:off x="4241800" y="1744123"/>
              <a:ext cx="338554" cy="461665"/>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4584700" y="1731423"/>
              <a:ext cx="338554" cy="461665"/>
            </a:xfrm>
            <a:prstGeom prst="rect">
              <a:avLst/>
            </a:prstGeom>
            <a:noFill/>
          </p:spPr>
          <p:txBody>
            <a:bodyPr wrap="none" rtlCol="0">
              <a:spAutoFit/>
            </a:bodyPr>
            <a:lstStyle/>
            <a:p>
              <a:r>
                <a:rPr lang="en-US" dirty="0" smtClean="0"/>
                <a:t>0</a:t>
              </a:r>
              <a:endParaRPr lang="en-US" dirty="0"/>
            </a:p>
          </p:txBody>
        </p:sp>
        <p:sp>
          <p:nvSpPr>
            <p:cNvPr id="19" name="TextBox 18"/>
            <p:cNvSpPr txBox="1"/>
            <p:nvPr/>
          </p:nvSpPr>
          <p:spPr>
            <a:xfrm>
              <a:off x="4953000" y="1744123"/>
              <a:ext cx="338554" cy="461665"/>
            </a:xfrm>
            <a:prstGeom prst="rect">
              <a:avLst/>
            </a:prstGeom>
            <a:noFill/>
          </p:spPr>
          <p:txBody>
            <a:bodyPr wrap="none" rtlCol="0">
              <a:spAutoFit/>
            </a:bodyPr>
            <a:lstStyle/>
            <a:p>
              <a:r>
                <a:rPr lang="en-US" dirty="0" smtClean="0"/>
                <a:t>0</a:t>
              </a:r>
              <a:endParaRPr lang="en-US" dirty="0"/>
            </a:p>
          </p:txBody>
        </p:sp>
        <p:sp>
          <p:nvSpPr>
            <p:cNvPr id="20" name="Rectangle 19"/>
            <p:cNvSpPr/>
            <p:nvPr/>
          </p:nvSpPr>
          <p:spPr bwMode="auto">
            <a:xfrm>
              <a:off x="8763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1" name="Rectangle 20"/>
            <p:cNvSpPr/>
            <p:nvPr/>
          </p:nvSpPr>
          <p:spPr bwMode="auto">
            <a:xfrm>
              <a:off x="12446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2" name="Rectangle 21"/>
            <p:cNvSpPr/>
            <p:nvPr/>
          </p:nvSpPr>
          <p:spPr bwMode="auto">
            <a:xfrm>
              <a:off x="16129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3" name="Rectangle 22"/>
            <p:cNvSpPr/>
            <p:nvPr/>
          </p:nvSpPr>
          <p:spPr bwMode="auto">
            <a:xfrm>
              <a:off x="19812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4" name="TextBox 23"/>
            <p:cNvSpPr txBox="1"/>
            <p:nvPr/>
          </p:nvSpPr>
          <p:spPr>
            <a:xfrm>
              <a:off x="889000" y="1756823"/>
              <a:ext cx="338554" cy="461665"/>
            </a:xfrm>
            <a:prstGeom prst="rect">
              <a:avLst/>
            </a:prstGeom>
            <a:noFill/>
          </p:spPr>
          <p:txBody>
            <a:bodyPr wrap="none" rtlCol="0">
              <a:spAutoFit/>
            </a:bodyPr>
            <a:lstStyle/>
            <a:p>
              <a:r>
                <a:rPr lang="en-US" dirty="0" smtClean="0"/>
                <a:t>0</a:t>
              </a:r>
              <a:endParaRPr lang="en-US" dirty="0"/>
            </a:p>
          </p:txBody>
        </p:sp>
        <p:sp>
          <p:nvSpPr>
            <p:cNvPr id="25" name="TextBox 24"/>
            <p:cNvSpPr txBox="1"/>
            <p:nvPr/>
          </p:nvSpPr>
          <p:spPr>
            <a:xfrm>
              <a:off x="1270000" y="1756823"/>
              <a:ext cx="338554" cy="461665"/>
            </a:xfrm>
            <a:prstGeom prst="rect">
              <a:avLst/>
            </a:prstGeom>
            <a:noFill/>
          </p:spPr>
          <p:txBody>
            <a:bodyPr wrap="none" rtlCol="0">
              <a:spAutoFit/>
            </a:bodyPr>
            <a:lstStyle/>
            <a:p>
              <a:r>
                <a:rPr lang="en-US" dirty="0" smtClean="0"/>
                <a:t>1</a:t>
              </a:r>
              <a:endParaRPr lang="en-US" dirty="0"/>
            </a:p>
          </p:txBody>
        </p:sp>
        <p:sp>
          <p:nvSpPr>
            <p:cNvPr id="26" name="TextBox 25"/>
            <p:cNvSpPr txBox="1"/>
            <p:nvPr/>
          </p:nvSpPr>
          <p:spPr>
            <a:xfrm>
              <a:off x="1638300" y="1744123"/>
              <a:ext cx="338554" cy="461665"/>
            </a:xfrm>
            <a:prstGeom prst="rect">
              <a:avLst/>
            </a:prstGeom>
            <a:noFill/>
          </p:spPr>
          <p:txBody>
            <a:bodyPr wrap="none" rtlCol="0">
              <a:spAutoFit/>
            </a:bodyPr>
            <a:lstStyle/>
            <a:p>
              <a:r>
                <a:rPr lang="en-US" dirty="0" smtClean="0"/>
                <a:t>0</a:t>
              </a:r>
              <a:endParaRPr lang="en-US" dirty="0"/>
            </a:p>
          </p:txBody>
        </p:sp>
        <p:sp>
          <p:nvSpPr>
            <p:cNvPr id="27" name="TextBox 26"/>
            <p:cNvSpPr txBox="1"/>
            <p:nvPr/>
          </p:nvSpPr>
          <p:spPr>
            <a:xfrm>
              <a:off x="2006600" y="1731423"/>
              <a:ext cx="338554" cy="461665"/>
            </a:xfrm>
            <a:prstGeom prst="rect">
              <a:avLst/>
            </a:prstGeom>
            <a:noFill/>
          </p:spPr>
          <p:txBody>
            <a:bodyPr wrap="none" rtlCol="0">
              <a:spAutoFit/>
            </a:bodyPr>
            <a:lstStyle/>
            <a:p>
              <a:r>
                <a:rPr lang="en-US" dirty="0"/>
                <a:t>0</a:t>
              </a:r>
            </a:p>
          </p:txBody>
        </p:sp>
        <p:sp>
          <p:nvSpPr>
            <p:cNvPr id="28" name="Rectangle 27"/>
            <p:cNvSpPr/>
            <p:nvPr/>
          </p:nvSpPr>
          <p:spPr bwMode="auto">
            <a:xfrm>
              <a:off x="52832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9" name="Rectangle 28"/>
            <p:cNvSpPr/>
            <p:nvPr/>
          </p:nvSpPr>
          <p:spPr bwMode="auto">
            <a:xfrm>
              <a:off x="56388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30" name="Rectangle 29"/>
            <p:cNvSpPr/>
            <p:nvPr/>
          </p:nvSpPr>
          <p:spPr bwMode="auto">
            <a:xfrm>
              <a:off x="60071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31" name="Rectangle 30"/>
            <p:cNvSpPr/>
            <p:nvPr/>
          </p:nvSpPr>
          <p:spPr bwMode="auto">
            <a:xfrm>
              <a:off x="63754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32" name="TextBox 31"/>
            <p:cNvSpPr txBox="1"/>
            <p:nvPr/>
          </p:nvSpPr>
          <p:spPr>
            <a:xfrm>
              <a:off x="5321300" y="1731423"/>
              <a:ext cx="338554" cy="461665"/>
            </a:xfrm>
            <a:prstGeom prst="rect">
              <a:avLst/>
            </a:prstGeom>
            <a:noFill/>
          </p:spPr>
          <p:txBody>
            <a:bodyPr wrap="none" rtlCol="0">
              <a:spAutoFit/>
            </a:bodyPr>
            <a:lstStyle/>
            <a:p>
              <a:r>
                <a:rPr lang="en-US" dirty="0" smtClean="0"/>
                <a:t>0</a:t>
              </a:r>
              <a:endParaRPr lang="en-US" dirty="0"/>
            </a:p>
          </p:txBody>
        </p:sp>
        <p:sp>
          <p:nvSpPr>
            <p:cNvPr id="33" name="TextBox 32"/>
            <p:cNvSpPr txBox="1"/>
            <p:nvPr/>
          </p:nvSpPr>
          <p:spPr>
            <a:xfrm>
              <a:off x="5702300" y="1744123"/>
              <a:ext cx="338554" cy="461665"/>
            </a:xfrm>
            <a:prstGeom prst="rect">
              <a:avLst/>
            </a:prstGeom>
            <a:noFill/>
          </p:spPr>
          <p:txBody>
            <a:bodyPr wrap="none" rtlCol="0">
              <a:spAutoFit/>
            </a:bodyPr>
            <a:lstStyle/>
            <a:p>
              <a:r>
                <a:rPr lang="en-US" dirty="0" smtClean="0"/>
                <a:t>1</a:t>
              </a:r>
              <a:endParaRPr lang="en-US" dirty="0"/>
            </a:p>
          </p:txBody>
        </p:sp>
        <p:sp>
          <p:nvSpPr>
            <p:cNvPr id="34" name="TextBox 33"/>
            <p:cNvSpPr txBox="1"/>
            <p:nvPr/>
          </p:nvSpPr>
          <p:spPr>
            <a:xfrm>
              <a:off x="6045200" y="1731423"/>
              <a:ext cx="338554" cy="461665"/>
            </a:xfrm>
            <a:prstGeom prst="rect">
              <a:avLst/>
            </a:prstGeom>
            <a:noFill/>
          </p:spPr>
          <p:txBody>
            <a:bodyPr wrap="none" rtlCol="0">
              <a:spAutoFit/>
            </a:bodyPr>
            <a:lstStyle/>
            <a:p>
              <a:r>
                <a:rPr lang="en-US" dirty="0" smtClean="0"/>
                <a:t>1</a:t>
              </a:r>
              <a:endParaRPr lang="en-US" dirty="0"/>
            </a:p>
          </p:txBody>
        </p:sp>
        <p:sp>
          <p:nvSpPr>
            <p:cNvPr id="35" name="TextBox 34"/>
            <p:cNvSpPr txBox="1"/>
            <p:nvPr/>
          </p:nvSpPr>
          <p:spPr>
            <a:xfrm>
              <a:off x="6413500" y="1744123"/>
              <a:ext cx="338554" cy="461665"/>
            </a:xfrm>
            <a:prstGeom prst="rect">
              <a:avLst/>
            </a:prstGeom>
            <a:noFill/>
          </p:spPr>
          <p:txBody>
            <a:bodyPr wrap="none" rtlCol="0">
              <a:spAutoFit/>
            </a:bodyPr>
            <a:lstStyle/>
            <a:p>
              <a:r>
                <a:rPr lang="en-US" dirty="0" smtClean="0"/>
                <a:t>0</a:t>
              </a:r>
              <a:endParaRPr lang="en-US" dirty="0"/>
            </a:p>
          </p:txBody>
        </p:sp>
      </p:grpSp>
      <p:cxnSp>
        <p:nvCxnSpPr>
          <p:cNvPr id="38" name="Straight Connector 37"/>
          <p:cNvCxnSpPr/>
          <p:nvPr/>
        </p:nvCxnSpPr>
        <p:spPr bwMode="auto">
          <a:xfrm flipV="1">
            <a:off x="1998121" y="1644650"/>
            <a:ext cx="12700" cy="368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Connector 38"/>
          <p:cNvCxnSpPr/>
          <p:nvPr/>
        </p:nvCxnSpPr>
        <p:spPr bwMode="auto">
          <a:xfrm flipV="1">
            <a:off x="3464971" y="1593850"/>
            <a:ext cx="12700" cy="368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flipV="1">
            <a:off x="4931821" y="1549400"/>
            <a:ext cx="12700" cy="368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97" name="Group 196"/>
          <p:cNvGrpSpPr/>
          <p:nvPr/>
        </p:nvGrpSpPr>
        <p:grpSpPr>
          <a:xfrm>
            <a:off x="518571" y="2588673"/>
            <a:ext cx="5875754" cy="487065"/>
            <a:chOff x="838200" y="2582323"/>
            <a:chExt cx="5875754" cy="487065"/>
          </a:xfrm>
        </p:grpSpPr>
        <p:sp>
          <p:nvSpPr>
            <p:cNvPr id="41" name="Rectangle 40"/>
            <p:cNvSpPr/>
            <p:nvPr/>
          </p:nvSpPr>
          <p:spPr bwMode="auto">
            <a:xfrm>
              <a:off x="23114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42" name="Rectangle 41"/>
            <p:cNvSpPr/>
            <p:nvPr/>
          </p:nvSpPr>
          <p:spPr bwMode="auto">
            <a:xfrm>
              <a:off x="26797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43" name="Rectangle 42"/>
            <p:cNvSpPr/>
            <p:nvPr/>
          </p:nvSpPr>
          <p:spPr bwMode="auto">
            <a:xfrm>
              <a:off x="30480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44" name="Rectangle 43"/>
            <p:cNvSpPr/>
            <p:nvPr/>
          </p:nvSpPr>
          <p:spPr bwMode="auto">
            <a:xfrm>
              <a:off x="34163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45" name="Rectangle 44"/>
            <p:cNvSpPr/>
            <p:nvPr/>
          </p:nvSpPr>
          <p:spPr bwMode="auto">
            <a:xfrm>
              <a:off x="37846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46" name="Rectangle 45"/>
            <p:cNvSpPr/>
            <p:nvPr/>
          </p:nvSpPr>
          <p:spPr bwMode="auto">
            <a:xfrm>
              <a:off x="41529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47" name="Rectangle 46"/>
            <p:cNvSpPr/>
            <p:nvPr/>
          </p:nvSpPr>
          <p:spPr bwMode="auto">
            <a:xfrm>
              <a:off x="45212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48" name="Rectangle 47"/>
            <p:cNvSpPr/>
            <p:nvPr/>
          </p:nvSpPr>
          <p:spPr bwMode="auto">
            <a:xfrm>
              <a:off x="48895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49" name="TextBox 48"/>
            <p:cNvSpPr txBox="1"/>
            <p:nvPr/>
          </p:nvSpPr>
          <p:spPr>
            <a:xfrm>
              <a:off x="2336800" y="2595023"/>
              <a:ext cx="338554" cy="461665"/>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2705100" y="2607723"/>
              <a:ext cx="338554" cy="461665"/>
            </a:xfrm>
            <a:prstGeom prst="rect">
              <a:avLst/>
            </a:prstGeom>
            <a:noFill/>
          </p:spPr>
          <p:txBody>
            <a:bodyPr wrap="none" rtlCol="0">
              <a:spAutoFit/>
            </a:bodyPr>
            <a:lstStyle/>
            <a:p>
              <a:r>
                <a:rPr lang="en-US" dirty="0" smtClean="0"/>
                <a:t>0</a:t>
              </a:r>
              <a:endParaRPr lang="en-US" dirty="0"/>
            </a:p>
          </p:txBody>
        </p:sp>
        <p:sp>
          <p:nvSpPr>
            <p:cNvPr id="51" name="TextBox 50"/>
            <p:cNvSpPr txBox="1"/>
            <p:nvPr/>
          </p:nvSpPr>
          <p:spPr>
            <a:xfrm>
              <a:off x="3073400" y="2595023"/>
              <a:ext cx="338554" cy="461665"/>
            </a:xfrm>
            <a:prstGeom prst="rect">
              <a:avLst/>
            </a:prstGeom>
            <a:noFill/>
          </p:spPr>
          <p:txBody>
            <a:bodyPr wrap="none" rtlCol="0">
              <a:spAutoFit/>
            </a:bodyPr>
            <a:lstStyle/>
            <a:p>
              <a:r>
                <a:rPr lang="en-US" dirty="0" smtClean="0"/>
                <a:t>0</a:t>
              </a:r>
              <a:endParaRPr lang="en-US" dirty="0"/>
            </a:p>
          </p:txBody>
        </p:sp>
        <p:sp>
          <p:nvSpPr>
            <p:cNvPr id="52" name="TextBox 51"/>
            <p:cNvSpPr txBox="1"/>
            <p:nvPr/>
          </p:nvSpPr>
          <p:spPr>
            <a:xfrm>
              <a:off x="3441700" y="2582323"/>
              <a:ext cx="338554" cy="461665"/>
            </a:xfrm>
            <a:prstGeom prst="rect">
              <a:avLst/>
            </a:prstGeom>
            <a:noFill/>
          </p:spPr>
          <p:txBody>
            <a:bodyPr wrap="none" rtlCol="0">
              <a:spAutoFit/>
            </a:bodyPr>
            <a:lstStyle/>
            <a:p>
              <a:r>
                <a:rPr lang="en-US" dirty="0"/>
                <a:t>0</a:t>
              </a:r>
            </a:p>
          </p:txBody>
        </p:sp>
        <p:sp>
          <p:nvSpPr>
            <p:cNvPr id="53" name="TextBox 52"/>
            <p:cNvSpPr txBox="1"/>
            <p:nvPr/>
          </p:nvSpPr>
          <p:spPr>
            <a:xfrm>
              <a:off x="3835400" y="2582323"/>
              <a:ext cx="338554" cy="461665"/>
            </a:xfrm>
            <a:prstGeom prst="rect">
              <a:avLst/>
            </a:prstGeom>
            <a:noFill/>
          </p:spPr>
          <p:txBody>
            <a:bodyPr wrap="none" rtlCol="0">
              <a:spAutoFit/>
            </a:bodyPr>
            <a:lstStyle/>
            <a:p>
              <a:r>
                <a:rPr lang="en-US" dirty="0" smtClean="0"/>
                <a:t>0</a:t>
              </a:r>
              <a:endParaRPr lang="en-US" dirty="0"/>
            </a:p>
          </p:txBody>
        </p:sp>
        <p:sp>
          <p:nvSpPr>
            <p:cNvPr id="54" name="TextBox 53"/>
            <p:cNvSpPr txBox="1"/>
            <p:nvPr/>
          </p:nvSpPr>
          <p:spPr>
            <a:xfrm>
              <a:off x="4203700" y="2595023"/>
              <a:ext cx="338554" cy="461665"/>
            </a:xfrm>
            <a:prstGeom prst="rect">
              <a:avLst/>
            </a:prstGeom>
            <a:noFill/>
          </p:spPr>
          <p:txBody>
            <a:bodyPr wrap="none" rtlCol="0">
              <a:spAutoFit/>
            </a:bodyPr>
            <a:lstStyle/>
            <a:p>
              <a:r>
                <a:rPr lang="en-US" dirty="0" smtClean="0"/>
                <a:t>1</a:t>
              </a:r>
              <a:endParaRPr lang="en-US" dirty="0"/>
            </a:p>
          </p:txBody>
        </p:sp>
        <p:sp>
          <p:nvSpPr>
            <p:cNvPr id="55" name="TextBox 54"/>
            <p:cNvSpPr txBox="1"/>
            <p:nvPr/>
          </p:nvSpPr>
          <p:spPr>
            <a:xfrm>
              <a:off x="4546600" y="2582323"/>
              <a:ext cx="338554" cy="461665"/>
            </a:xfrm>
            <a:prstGeom prst="rect">
              <a:avLst/>
            </a:prstGeom>
            <a:noFill/>
          </p:spPr>
          <p:txBody>
            <a:bodyPr wrap="none" rtlCol="0">
              <a:spAutoFit/>
            </a:bodyPr>
            <a:lstStyle/>
            <a:p>
              <a:r>
                <a:rPr lang="en-US" dirty="0" smtClean="0"/>
                <a:t>1</a:t>
              </a:r>
              <a:endParaRPr lang="en-US" dirty="0"/>
            </a:p>
          </p:txBody>
        </p:sp>
        <p:sp>
          <p:nvSpPr>
            <p:cNvPr id="56" name="TextBox 55"/>
            <p:cNvSpPr txBox="1"/>
            <p:nvPr/>
          </p:nvSpPr>
          <p:spPr>
            <a:xfrm>
              <a:off x="4914900" y="2595023"/>
              <a:ext cx="338554" cy="461665"/>
            </a:xfrm>
            <a:prstGeom prst="rect">
              <a:avLst/>
            </a:prstGeom>
            <a:noFill/>
          </p:spPr>
          <p:txBody>
            <a:bodyPr wrap="none" rtlCol="0">
              <a:spAutoFit/>
            </a:bodyPr>
            <a:lstStyle/>
            <a:p>
              <a:r>
                <a:rPr lang="en-US" dirty="0" smtClean="0"/>
                <a:t>0</a:t>
              </a:r>
              <a:endParaRPr lang="en-US" dirty="0"/>
            </a:p>
          </p:txBody>
        </p:sp>
        <p:sp>
          <p:nvSpPr>
            <p:cNvPr id="57" name="Rectangle 56"/>
            <p:cNvSpPr/>
            <p:nvPr/>
          </p:nvSpPr>
          <p:spPr bwMode="auto">
            <a:xfrm>
              <a:off x="8382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58" name="Rectangle 57"/>
            <p:cNvSpPr/>
            <p:nvPr/>
          </p:nvSpPr>
          <p:spPr bwMode="auto">
            <a:xfrm>
              <a:off x="12065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59" name="Rectangle 58"/>
            <p:cNvSpPr/>
            <p:nvPr/>
          </p:nvSpPr>
          <p:spPr bwMode="auto">
            <a:xfrm>
              <a:off x="15748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60" name="Rectangle 59"/>
            <p:cNvSpPr/>
            <p:nvPr/>
          </p:nvSpPr>
          <p:spPr bwMode="auto">
            <a:xfrm>
              <a:off x="19431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61" name="TextBox 60"/>
            <p:cNvSpPr txBox="1"/>
            <p:nvPr/>
          </p:nvSpPr>
          <p:spPr>
            <a:xfrm>
              <a:off x="889000" y="2607723"/>
              <a:ext cx="338554" cy="461665"/>
            </a:xfrm>
            <a:prstGeom prst="rect">
              <a:avLst/>
            </a:prstGeom>
            <a:noFill/>
          </p:spPr>
          <p:txBody>
            <a:bodyPr wrap="none" rtlCol="0">
              <a:spAutoFit/>
            </a:bodyPr>
            <a:lstStyle/>
            <a:p>
              <a:r>
                <a:rPr lang="en-US" dirty="0" smtClean="0"/>
                <a:t>1</a:t>
              </a:r>
              <a:endParaRPr lang="en-US" dirty="0"/>
            </a:p>
          </p:txBody>
        </p:sp>
        <p:sp>
          <p:nvSpPr>
            <p:cNvPr id="62" name="TextBox 61"/>
            <p:cNvSpPr txBox="1"/>
            <p:nvPr/>
          </p:nvSpPr>
          <p:spPr>
            <a:xfrm>
              <a:off x="1231900" y="2607723"/>
              <a:ext cx="338554" cy="461665"/>
            </a:xfrm>
            <a:prstGeom prst="rect">
              <a:avLst/>
            </a:prstGeom>
            <a:noFill/>
          </p:spPr>
          <p:txBody>
            <a:bodyPr wrap="none" rtlCol="0">
              <a:spAutoFit/>
            </a:bodyPr>
            <a:lstStyle/>
            <a:p>
              <a:r>
                <a:rPr lang="en-US" dirty="0" smtClean="0"/>
                <a:t>0</a:t>
              </a:r>
              <a:endParaRPr lang="en-US" dirty="0"/>
            </a:p>
          </p:txBody>
        </p:sp>
        <p:sp>
          <p:nvSpPr>
            <p:cNvPr id="63" name="TextBox 62"/>
            <p:cNvSpPr txBox="1"/>
            <p:nvPr/>
          </p:nvSpPr>
          <p:spPr>
            <a:xfrm>
              <a:off x="1600200" y="2595023"/>
              <a:ext cx="338554" cy="461665"/>
            </a:xfrm>
            <a:prstGeom prst="rect">
              <a:avLst/>
            </a:prstGeom>
            <a:noFill/>
          </p:spPr>
          <p:txBody>
            <a:bodyPr wrap="none" rtlCol="0">
              <a:spAutoFit/>
            </a:bodyPr>
            <a:lstStyle/>
            <a:p>
              <a:r>
                <a:rPr lang="en-US" dirty="0" smtClean="0"/>
                <a:t>1</a:t>
              </a:r>
              <a:endParaRPr lang="en-US" dirty="0"/>
            </a:p>
          </p:txBody>
        </p:sp>
        <p:sp>
          <p:nvSpPr>
            <p:cNvPr id="64" name="TextBox 63"/>
            <p:cNvSpPr txBox="1"/>
            <p:nvPr/>
          </p:nvSpPr>
          <p:spPr>
            <a:xfrm>
              <a:off x="1968500" y="2582323"/>
              <a:ext cx="338554" cy="461665"/>
            </a:xfrm>
            <a:prstGeom prst="rect">
              <a:avLst/>
            </a:prstGeom>
            <a:noFill/>
          </p:spPr>
          <p:txBody>
            <a:bodyPr wrap="none" rtlCol="0">
              <a:spAutoFit/>
            </a:bodyPr>
            <a:lstStyle/>
            <a:p>
              <a:r>
                <a:rPr lang="en-US" dirty="0" smtClean="0"/>
                <a:t>1</a:t>
              </a:r>
              <a:endParaRPr lang="en-US" dirty="0"/>
            </a:p>
          </p:txBody>
        </p:sp>
        <p:sp>
          <p:nvSpPr>
            <p:cNvPr id="65" name="Rectangle 64"/>
            <p:cNvSpPr/>
            <p:nvPr/>
          </p:nvSpPr>
          <p:spPr bwMode="auto">
            <a:xfrm>
              <a:off x="52451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66" name="Rectangle 65"/>
            <p:cNvSpPr/>
            <p:nvPr/>
          </p:nvSpPr>
          <p:spPr bwMode="auto">
            <a:xfrm>
              <a:off x="56007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67" name="Rectangle 66"/>
            <p:cNvSpPr/>
            <p:nvPr/>
          </p:nvSpPr>
          <p:spPr bwMode="auto">
            <a:xfrm>
              <a:off x="59690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68" name="Rectangle 67"/>
            <p:cNvSpPr/>
            <p:nvPr/>
          </p:nvSpPr>
          <p:spPr bwMode="auto">
            <a:xfrm>
              <a:off x="63373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69" name="TextBox 68"/>
            <p:cNvSpPr txBox="1"/>
            <p:nvPr/>
          </p:nvSpPr>
          <p:spPr>
            <a:xfrm>
              <a:off x="5283200" y="2582323"/>
              <a:ext cx="338554" cy="461665"/>
            </a:xfrm>
            <a:prstGeom prst="rect">
              <a:avLst/>
            </a:prstGeom>
            <a:noFill/>
          </p:spPr>
          <p:txBody>
            <a:bodyPr wrap="none" rtlCol="0">
              <a:spAutoFit/>
            </a:bodyPr>
            <a:lstStyle/>
            <a:p>
              <a:r>
                <a:rPr lang="en-US" dirty="0" smtClean="0"/>
                <a:t>1</a:t>
              </a:r>
              <a:endParaRPr lang="en-US" dirty="0"/>
            </a:p>
          </p:txBody>
        </p:sp>
        <p:sp>
          <p:nvSpPr>
            <p:cNvPr id="70" name="TextBox 69"/>
            <p:cNvSpPr txBox="1"/>
            <p:nvPr/>
          </p:nvSpPr>
          <p:spPr>
            <a:xfrm>
              <a:off x="5664200" y="2595023"/>
              <a:ext cx="338554" cy="461665"/>
            </a:xfrm>
            <a:prstGeom prst="rect">
              <a:avLst/>
            </a:prstGeom>
            <a:noFill/>
          </p:spPr>
          <p:txBody>
            <a:bodyPr wrap="none" rtlCol="0">
              <a:spAutoFit/>
            </a:bodyPr>
            <a:lstStyle/>
            <a:p>
              <a:r>
                <a:rPr lang="en-US" dirty="0" smtClean="0"/>
                <a:t>1</a:t>
              </a:r>
              <a:endParaRPr lang="en-US" dirty="0"/>
            </a:p>
          </p:txBody>
        </p:sp>
        <p:sp>
          <p:nvSpPr>
            <p:cNvPr id="71" name="TextBox 70"/>
            <p:cNvSpPr txBox="1"/>
            <p:nvPr/>
          </p:nvSpPr>
          <p:spPr>
            <a:xfrm>
              <a:off x="6007100" y="2582323"/>
              <a:ext cx="338554" cy="461665"/>
            </a:xfrm>
            <a:prstGeom prst="rect">
              <a:avLst/>
            </a:prstGeom>
            <a:noFill/>
          </p:spPr>
          <p:txBody>
            <a:bodyPr wrap="none" rtlCol="0">
              <a:spAutoFit/>
            </a:bodyPr>
            <a:lstStyle/>
            <a:p>
              <a:r>
                <a:rPr lang="en-US" dirty="0" smtClean="0"/>
                <a:t>0</a:t>
              </a:r>
              <a:endParaRPr lang="en-US" dirty="0"/>
            </a:p>
          </p:txBody>
        </p:sp>
        <p:sp>
          <p:nvSpPr>
            <p:cNvPr id="72" name="TextBox 71"/>
            <p:cNvSpPr txBox="1"/>
            <p:nvPr/>
          </p:nvSpPr>
          <p:spPr>
            <a:xfrm>
              <a:off x="6375400" y="2595023"/>
              <a:ext cx="338554" cy="461665"/>
            </a:xfrm>
            <a:prstGeom prst="rect">
              <a:avLst/>
            </a:prstGeom>
            <a:noFill/>
          </p:spPr>
          <p:txBody>
            <a:bodyPr wrap="none" rtlCol="0">
              <a:spAutoFit/>
            </a:bodyPr>
            <a:lstStyle/>
            <a:p>
              <a:r>
                <a:rPr lang="en-US" dirty="0" smtClean="0"/>
                <a:t>1</a:t>
              </a:r>
              <a:endParaRPr lang="en-US" dirty="0"/>
            </a:p>
          </p:txBody>
        </p:sp>
      </p:grpSp>
      <p:sp>
        <p:nvSpPr>
          <p:cNvPr id="111" name="Rectangle 110"/>
          <p:cNvSpPr/>
          <p:nvPr/>
        </p:nvSpPr>
        <p:spPr bwMode="auto">
          <a:xfrm>
            <a:off x="19917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12" name="Rectangle 111"/>
          <p:cNvSpPr/>
          <p:nvPr/>
        </p:nvSpPr>
        <p:spPr bwMode="auto">
          <a:xfrm>
            <a:off x="23600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13" name="Rectangle 112"/>
          <p:cNvSpPr/>
          <p:nvPr/>
        </p:nvSpPr>
        <p:spPr bwMode="auto">
          <a:xfrm>
            <a:off x="27283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14" name="Rectangle 113"/>
          <p:cNvSpPr/>
          <p:nvPr/>
        </p:nvSpPr>
        <p:spPr bwMode="auto">
          <a:xfrm>
            <a:off x="30966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15" name="Rectangle 114"/>
          <p:cNvSpPr/>
          <p:nvPr/>
        </p:nvSpPr>
        <p:spPr bwMode="auto">
          <a:xfrm>
            <a:off x="34649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16" name="Rectangle 115"/>
          <p:cNvSpPr/>
          <p:nvPr/>
        </p:nvSpPr>
        <p:spPr bwMode="auto">
          <a:xfrm>
            <a:off x="38332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17" name="Rectangle 116"/>
          <p:cNvSpPr/>
          <p:nvPr/>
        </p:nvSpPr>
        <p:spPr bwMode="auto">
          <a:xfrm>
            <a:off x="42015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18" name="Rectangle 117"/>
          <p:cNvSpPr/>
          <p:nvPr/>
        </p:nvSpPr>
        <p:spPr bwMode="auto">
          <a:xfrm>
            <a:off x="45698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19" name="TextBox 118"/>
          <p:cNvSpPr txBox="1"/>
          <p:nvPr/>
        </p:nvSpPr>
        <p:spPr>
          <a:xfrm>
            <a:off x="2017171" y="3376073"/>
            <a:ext cx="338554" cy="461665"/>
          </a:xfrm>
          <a:prstGeom prst="rect">
            <a:avLst/>
          </a:prstGeom>
          <a:noFill/>
        </p:spPr>
        <p:txBody>
          <a:bodyPr wrap="none" rtlCol="0">
            <a:spAutoFit/>
          </a:bodyPr>
          <a:lstStyle/>
          <a:p>
            <a:r>
              <a:rPr lang="en-US" dirty="0" smtClean="0"/>
              <a:t>1</a:t>
            </a:r>
            <a:endParaRPr lang="en-US" dirty="0"/>
          </a:p>
        </p:txBody>
      </p:sp>
      <p:sp>
        <p:nvSpPr>
          <p:cNvPr id="120" name="TextBox 119"/>
          <p:cNvSpPr txBox="1"/>
          <p:nvPr/>
        </p:nvSpPr>
        <p:spPr>
          <a:xfrm>
            <a:off x="2385471" y="3388773"/>
            <a:ext cx="338554" cy="461665"/>
          </a:xfrm>
          <a:prstGeom prst="rect">
            <a:avLst/>
          </a:prstGeom>
          <a:noFill/>
        </p:spPr>
        <p:txBody>
          <a:bodyPr wrap="none" rtlCol="0">
            <a:spAutoFit/>
          </a:bodyPr>
          <a:lstStyle/>
          <a:p>
            <a:r>
              <a:rPr lang="en-US" dirty="0" smtClean="0"/>
              <a:t>0</a:t>
            </a:r>
            <a:endParaRPr lang="en-US" dirty="0"/>
          </a:p>
        </p:txBody>
      </p:sp>
      <p:sp>
        <p:nvSpPr>
          <p:cNvPr id="121" name="TextBox 120"/>
          <p:cNvSpPr txBox="1"/>
          <p:nvPr/>
        </p:nvSpPr>
        <p:spPr>
          <a:xfrm>
            <a:off x="2753771" y="3376073"/>
            <a:ext cx="338554" cy="461665"/>
          </a:xfrm>
          <a:prstGeom prst="rect">
            <a:avLst/>
          </a:prstGeom>
          <a:noFill/>
        </p:spPr>
        <p:txBody>
          <a:bodyPr wrap="none" rtlCol="0">
            <a:spAutoFit/>
          </a:bodyPr>
          <a:lstStyle/>
          <a:p>
            <a:r>
              <a:rPr lang="en-US" dirty="0" smtClean="0"/>
              <a:t>1</a:t>
            </a:r>
            <a:endParaRPr lang="en-US" dirty="0"/>
          </a:p>
        </p:txBody>
      </p:sp>
      <p:sp>
        <p:nvSpPr>
          <p:cNvPr id="122" name="TextBox 121"/>
          <p:cNvSpPr txBox="1"/>
          <p:nvPr/>
        </p:nvSpPr>
        <p:spPr>
          <a:xfrm>
            <a:off x="3122071" y="3363373"/>
            <a:ext cx="338554" cy="461665"/>
          </a:xfrm>
          <a:prstGeom prst="rect">
            <a:avLst/>
          </a:prstGeom>
          <a:noFill/>
        </p:spPr>
        <p:txBody>
          <a:bodyPr wrap="none" rtlCol="0">
            <a:spAutoFit/>
          </a:bodyPr>
          <a:lstStyle/>
          <a:p>
            <a:r>
              <a:rPr lang="en-US" dirty="0" smtClean="0"/>
              <a:t>1</a:t>
            </a:r>
            <a:endParaRPr lang="en-US" dirty="0"/>
          </a:p>
        </p:txBody>
      </p:sp>
      <p:sp>
        <p:nvSpPr>
          <p:cNvPr id="123" name="TextBox 122"/>
          <p:cNvSpPr txBox="1"/>
          <p:nvPr/>
        </p:nvSpPr>
        <p:spPr>
          <a:xfrm>
            <a:off x="3515771" y="3363373"/>
            <a:ext cx="338554" cy="461665"/>
          </a:xfrm>
          <a:prstGeom prst="rect">
            <a:avLst/>
          </a:prstGeom>
          <a:noFill/>
        </p:spPr>
        <p:txBody>
          <a:bodyPr wrap="none" rtlCol="0">
            <a:spAutoFit/>
          </a:bodyPr>
          <a:lstStyle/>
          <a:p>
            <a:r>
              <a:rPr lang="en-US" dirty="0" smtClean="0"/>
              <a:t>0</a:t>
            </a:r>
            <a:endParaRPr lang="en-US" dirty="0"/>
          </a:p>
        </p:txBody>
      </p:sp>
      <p:sp>
        <p:nvSpPr>
          <p:cNvPr id="124" name="TextBox 123"/>
          <p:cNvSpPr txBox="1"/>
          <p:nvPr/>
        </p:nvSpPr>
        <p:spPr>
          <a:xfrm>
            <a:off x="3884071" y="3376073"/>
            <a:ext cx="338554" cy="461665"/>
          </a:xfrm>
          <a:prstGeom prst="rect">
            <a:avLst/>
          </a:prstGeom>
          <a:noFill/>
        </p:spPr>
        <p:txBody>
          <a:bodyPr wrap="none" rtlCol="0">
            <a:spAutoFit/>
          </a:bodyPr>
          <a:lstStyle/>
          <a:p>
            <a:r>
              <a:rPr lang="en-US" dirty="0"/>
              <a:t>0</a:t>
            </a:r>
          </a:p>
        </p:txBody>
      </p:sp>
      <p:sp>
        <p:nvSpPr>
          <p:cNvPr id="125" name="TextBox 124"/>
          <p:cNvSpPr txBox="1"/>
          <p:nvPr/>
        </p:nvSpPr>
        <p:spPr>
          <a:xfrm>
            <a:off x="4226971" y="3363373"/>
            <a:ext cx="338554" cy="461665"/>
          </a:xfrm>
          <a:prstGeom prst="rect">
            <a:avLst/>
          </a:prstGeom>
          <a:noFill/>
        </p:spPr>
        <p:txBody>
          <a:bodyPr wrap="none" rtlCol="0">
            <a:spAutoFit/>
          </a:bodyPr>
          <a:lstStyle/>
          <a:p>
            <a:r>
              <a:rPr lang="en-US" dirty="0" smtClean="0"/>
              <a:t>1</a:t>
            </a:r>
            <a:endParaRPr lang="en-US" dirty="0"/>
          </a:p>
        </p:txBody>
      </p:sp>
      <p:sp>
        <p:nvSpPr>
          <p:cNvPr id="126" name="TextBox 125"/>
          <p:cNvSpPr txBox="1"/>
          <p:nvPr/>
        </p:nvSpPr>
        <p:spPr>
          <a:xfrm>
            <a:off x="4595271" y="3376073"/>
            <a:ext cx="338554" cy="461665"/>
          </a:xfrm>
          <a:prstGeom prst="rect">
            <a:avLst/>
          </a:prstGeom>
          <a:noFill/>
        </p:spPr>
        <p:txBody>
          <a:bodyPr wrap="none" rtlCol="0">
            <a:spAutoFit/>
          </a:bodyPr>
          <a:lstStyle/>
          <a:p>
            <a:r>
              <a:rPr lang="en-US" dirty="0" smtClean="0"/>
              <a:t>0</a:t>
            </a:r>
            <a:endParaRPr lang="en-US" dirty="0"/>
          </a:p>
        </p:txBody>
      </p:sp>
      <p:sp>
        <p:nvSpPr>
          <p:cNvPr id="127" name="Rectangle 126"/>
          <p:cNvSpPr/>
          <p:nvPr/>
        </p:nvSpPr>
        <p:spPr bwMode="auto">
          <a:xfrm>
            <a:off x="5185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28" name="Rectangle 127"/>
          <p:cNvSpPr/>
          <p:nvPr/>
        </p:nvSpPr>
        <p:spPr bwMode="auto">
          <a:xfrm>
            <a:off x="8868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29" name="Rectangle 128"/>
          <p:cNvSpPr/>
          <p:nvPr/>
        </p:nvSpPr>
        <p:spPr bwMode="auto">
          <a:xfrm>
            <a:off x="12551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30" name="Rectangle 129"/>
          <p:cNvSpPr/>
          <p:nvPr/>
        </p:nvSpPr>
        <p:spPr bwMode="auto">
          <a:xfrm>
            <a:off x="16234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31" name="TextBox 130"/>
          <p:cNvSpPr txBox="1"/>
          <p:nvPr/>
        </p:nvSpPr>
        <p:spPr>
          <a:xfrm>
            <a:off x="531271" y="3388773"/>
            <a:ext cx="338554" cy="461665"/>
          </a:xfrm>
          <a:prstGeom prst="rect">
            <a:avLst/>
          </a:prstGeom>
          <a:noFill/>
        </p:spPr>
        <p:txBody>
          <a:bodyPr wrap="none" rtlCol="0">
            <a:spAutoFit/>
          </a:bodyPr>
          <a:lstStyle/>
          <a:p>
            <a:r>
              <a:rPr lang="en-US" dirty="0" smtClean="0"/>
              <a:t>1</a:t>
            </a:r>
            <a:endParaRPr lang="en-US" dirty="0"/>
          </a:p>
        </p:txBody>
      </p:sp>
      <p:sp>
        <p:nvSpPr>
          <p:cNvPr id="132" name="TextBox 131"/>
          <p:cNvSpPr txBox="1"/>
          <p:nvPr/>
        </p:nvSpPr>
        <p:spPr>
          <a:xfrm>
            <a:off x="912271" y="3388773"/>
            <a:ext cx="338554" cy="461665"/>
          </a:xfrm>
          <a:prstGeom prst="rect">
            <a:avLst/>
          </a:prstGeom>
          <a:noFill/>
        </p:spPr>
        <p:txBody>
          <a:bodyPr wrap="none" rtlCol="0">
            <a:spAutoFit/>
          </a:bodyPr>
          <a:lstStyle/>
          <a:p>
            <a:r>
              <a:rPr lang="en-US" dirty="0" smtClean="0"/>
              <a:t>1</a:t>
            </a:r>
            <a:endParaRPr lang="en-US" dirty="0"/>
          </a:p>
        </p:txBody>
      </p:sp>
      <p:sp>
        <p:nvSpPr>
          <p:cNvPr id="133" name="TextBox 132"/>
          <p:cNvSpPr txBox="1"/>
          <p:nvPr/>
        </p:nvSpPr>
        <p:spPr>
          <a:xfrm>
            <a:off x="1280571" y="3376073"/>
            <a:ext cx="338554" cy="461665"/>
          </a:xfrm>
          <a:prstGeom prst="rect">
            <a:avLst/>
          </a:prstGeom>
          <a:noFill/>
        </p:spPr>
        <p:txBody>
          <a:bodyPr wrap="none" rtlCol="0">
            <a:spAutoFit/>
          </a:bodyPr>
          <a:lstStyle/>
          <a:p>
            <a:r>
              <a:rPr lang="en-US" dirty="0" smtClean="0"/>
              <a:t>1</a:t>
            </a:r>
            <a:endParaRPr lang="en-US" dirty="0"/>
          </a:p>
        </p:txBody>
      </p:sp>
      <p:sp>
        <p:nvSpPr>
          <p:cNvPr id="134" name="TextBox 133"/>
          <p:cNvSpPr txBox="1"/>
          <p:nvPr/>
        </p:nvSpPr>
        <p:spPr>
          <a:xfrm>
            <a:off x="1648871" y="3363373"/>
            <a:ext cx="338554" cy="461665"/>
          </a:xfrm>
          <a:prstGeom prst="rect">
            <a:avLst/>
          </a:prstGeom>
          <a:noFill/>
        </p:spPr>
        <p:txBody>
          <a:bodyPr wrap="none" rtlCol="0">
            <a:spAutoFit/>
          </a:bodyPr>
          <a:lstStyle/>
          <a:p>
            <a:r>
              <a:rPr lang="en-US" dirty="0" smtClean="0"/>
              <a:t>1</a:t>
            </a:r>
            <a:endParaRPr lang="en-US" dirty="0"/>
          </a:p>
        </p:txBody>
      </p:sp>
      <p:sp>
        <p:nvSpPr>
          <p:cNvPr id="135" name="Rectangle 134"/>
          <p:cNvSpPr/>
          <p:nvPr/>
        </p:nvSpPr>
        <p:spPr bwMode="auto">
          <a:xfrm>
            <a:off x="49254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36" name="Rectangle 135"/>
          <p:cNvSpPr/>
          <p:nvPr/>
        </p:nvSpPr>
        <p:spPr bwMode="auto">
          <a:xfrm>
            <a:off x="52810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37" name="Rectangle 136"/>
          <p:cNvSpPr/>
          <p:nvPr/>
        </p:nvSpPr>
        <p:spPr bwMode="auto">
          <a:xfrm>
            <a:off x="56493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38" name="Rectangle 137"/>
          <p:cNvSpPr/>
          <p:nvPr/>
        </p:nvSpPr>
        <p:spPr bwMode="auto">
          <a:xfrm>
            <a:off x="6017671" y="343957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39" name="TextBox 138"/>
          <p:cNvSpPr txBox="1"/>
          <p:nvPr/>
        </p:nvSpPr>
        <p:spPr>
          <a:xfrm>
            <a:off x="4963571" y="3363373"/>
            <a:ext cx="338554" cy="461665"/>
          </a:xfrm>
          <a:prstGeom prst="rect">
            <a:avLst/>
          </a:prstGeom>
          <a:noFill/>
        </p:spPr>
        <p:txBody>
          <a:bodyPr wrap="none" rtlCol="0">
            <a:spAutoFit/>
          </a:bodyPr>
          <a:lstStyle/>
          <a:p>
            <a:r>
              <a:rPr lang="en-US" dirty="0" smtClean="0"/>
              <a:t>1</a:t>
            </a:r>
            <a:endParaRPr lang="en-US" dirty="0"/>
          </a:p>
        </p:txBody>
      </p:sp>
      <p:sp>
        <p:nvSpPr>
          <p:cNvPr id="140" name="TextBox 139"/>
          <p:cNvSpPr txBox="1"/>
          <p:nvPr/>
        </p:nvSpPr>
        <p:spPr>
          <a:xfrm>
            <a:off x="5344571" y="3376073"/>
            <a:ext cx="338554" cy="461665"/>
          </a:xfrm>
          <a:prstGeom prst="rect">
            <a:avLst/>
          </a:prstGeom>
          <a:noFill/>
        </p:spPr>
        <p:txBody>
          <a:bodyPr wrap="none" rtlCol="0">
            <a:spAutoFit/>
          </a:bodyPr>
          <a:lstStyle/>
          <a:p>
            <a:r>
              <a:rPr lang="en-US" dirty="0"/>
              <a:t>0</a:t>
            </a:r>
          </a:p>
        </p:txBody>
      </p:sp>
      <p:sp>
        <p:nvSpPr>
          <p:cNvPr id="141" name="TextBox 140"/>
          <p:cNvSpPr txBox="1"/>
          <p:nvPr/>
        </p:nvSpPr>
        <p:spPr>
          <a:xfrm>
            <a:off x="5687471" y="3363373"/>
            <a:ext cx="338554" cy="461665"/>
          </a:xfrm>
          <a:prstGeom prst="rect">
            <a:avLst/>
          </a:prstGeom>
          <a:noFill/>
        </p:spPr>
        <p:txBody>
          <a:bodyPr wrap="none" rtlCol="0">
            <a:spAutoFit/>
          </a:bodyPr>
          <a:lstStyle/>
          <a:p>
            <a:r>
              <a:rPr lang="en-US" dirty="0" smtClean="0"/>
              <a:t>1</a:t>
            </a:r>
            <a:endParaRPr lang="en-US" dirty="0"/>
          </a:p>
        </p:txBody>
      </p:sp>
      <p:sp>
        <p:nvSpPr>
          <p:cNvPr id="142" name="TextBox 141"/>
          <p:cNvSpPr txBox="1"/>
          <p:nvPr/>
        </p:nvSpPr>
        <p:spPr>
          <a:xfrm>
            <a:off x="6055771" y="3376073"/>
            <a:ext cx="338554" cy="461665"/>
          </a:xfrm>
          <a:prstGeom prst="rect">
            <a:avLst/>
          </a:prstGeom>
          <a:noFill/>
        </p:spPr>
        <p:txBody>
          <a:bodyPr wrap="none" rtlCol="0">
            <a:spAutoFit/>
          </a:bodyPr>
          <a:lstStyle/>
          <a:p>
            <a:r>
              <a:rPr lang="en-US" dirty="0" smtClean="0"/>
              <a:t>1</a:t>
            </a:r>
            <a:endParaRPr lang="en-US" dirty="0"/>
          </a:p>
        </p:txBody>
      </p:sp>
      <p:cxnSp>
        <p:nvCxnSpPr>
          <p:cNvPr id="143" name="Straight Connector 142"/>
          <p:cNvCxnSpPr/>
          <p:nvPr/>
        </p:nvCxnSpPr>
        <p:spPr bwMode="auto">
          <a:xfrm flipV="1">
            <a:off x="1991771" y="3206750"/>
            <a:ext cx="12700" cy="368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4" name="Straight Connector 143"/>
          <p:cNvCxnSpPr/>
          <p:nvPr/>
        </p:nvCxnSpPr>
        <p:spPr bwMode="auto">
          <a:xfrm flipV="1">
            <a:off x="3464971" y="3232150"/>
            <a:ext cx="12700" cy="368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5" name="Straight Connector 144"/>
          <p:cNvCxnSpPr/>
          <p:nvPr/>
        </p:nvCxnSpPr>
        <p:spPr bwMode="auto">
          <a:xfrm flipV="1">
            <a:off x="4931821" y="3206750"/>
            <a:ext cx="12700" cy="368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2" name="Rectangle 181"/>
          <p:cNvSpPr/>
          <p:nvPr/>
        </p:nvSpPr>
        <p:spPr>
          <a:xfrm>
            <a:off x="1172621" y="1071890"/>
            <a:ext cx="596900" cy="461665"/>
          </a:xfrm>
          <a:prstGeom prst="rect">
            <a:avLst/>
          </a:prstGeom>
        </p:spPr>
        <p:txBody>
          <a:bodyPr wrap="square">
            <a:spAutoFit/>
          </a:bodyPr>
          <a:lstStyle/>
          <a:p>
            <a:pPr indent="-57150"/>
            <a:r>
              <a:rPr lang="en-US" dirty="0" smtClean="0">
                <a:sym typeface="Wingdings"/>
              </a:rPr>
              <a:t>4</a:t>
            </a:r>
            <a:r>
              <a:rPr lang="en-US" baseline="-25000" dirty="0" smtClean="0">
                <a:sym typeface="Wingdings"/>
              </a:rPr>
              <a:t>16</a:t>
            </a:r>
            <a:endParaRPr lang="en-US" dirty="0">
              <a:sym typeface="Wingdings"/>
            </a:endParaRPr>
          </a:p>
        </p:txBody>
      </p:sp>
      <p:sp>
        <p:nvSpPr>
          <p:cNvPr id="183" name="Rectangle 182"/>
          <p:cNvSpPr/>
          <p:nvPr/>
        </p:nvSpPr>
        <p:spPr>
          <a:xfrm>
            <a:off x="2696621" y="1092200"/>
            <a:ext cx="736600" cy="461665"/>
          </a:xfrm>
          <a:prstGeom prst="rect">
            <a:avLst/>
          </a:prstGeom>
        </p:spPr>
        <p:txBody>
          <a:bodyPr wrap="square">
            <a:spAutoFit/>
          </a:bodyPr>
          <a:lstStyle/>
          <a:p>
            <a:pPr indent="-57150"/>
            <a:r>
              <a:rPr lang="en-US" dirty="0" smtClean="0">
                <a:sym typeface="Wingdings"/>
              </a:rPr>
              <a:t>3</a:t>
            </a:r>
            <a:r>
              <a:rPr lang="en-US" baseline="-25000" dirty="0" smtClean="0">
                <a:sym typeface="Wingdings"/>
              </a:rPr>
              <a:t>16</a:t>
            </a:r>
            <a:endParaRPr lang="en-US" baseline="-25000" dirty="0">
              <a:sym typeface="Wingdings"/>
            </a:endParaRPr>
          </a:p>
        </p:txBody>
      </p:sp>
      <p:sp>
        <p:nvSpPr>
          <p:cNvPr id="184" name="Rectangle 183"/>
          <p:cNvSpPr/>
          <p:nvPr/>
        </p:nvSpPr>
        <p:spPr>
          <a:xfrm>
            <a:off x="4042821" y="1148090"/>
            <a:ext cx="596900" cy="461665"/>
          </a:xfrm>
          <a:prstGeom prst="rect">
            <a:avLst/>
          </a:prstGeom>
        </p:spPr>
        <p:txBody>
          <a:bodyPr wrap="square">
            <a:spAutoFit/>
          </a:bodyPr>
          <a:lstStyle/>
          <a:p>
            <a:pPr indent="-57150"/>
            <a:r>
              <a:rPr lang="en-US" dirty="0" smtClean="0">
                <a:sym typeface="Wingdings"/>
              </a:rPr>
              <a:t>4</a:t>
            </a:r>
            <a:r>
              <a:rPr lang="en-US" baseline="-25000" dirty="0" smtClean="0">
                <a:sym typeface="Wingdings"/>
              </a:rPr>
              <a:t>16</a:t>
            </a:r>
            <a:endParaRPr lang="en-US" dirty="0">
              <a:sym typeface="Wingdings"/>
            </a:endParaRPr>
          </a:p>
        </p:txBody>
      </p:sp>
      <p:sp>
        <p:nvSpPr>
          <p:cNvPr id="185" name="Rectangle 184"/>
          <p:cNvSpPr/>
          <p:nvPr/>
        </p:nvSpPr>
        <p:spPr>
          <a:xfrm>
            <a:off x="5439821" y="1122690"/>
            <a:ext cx="596900" cy="461665"/>
          </a:xfrm>
          <a:prstGeom prst="rect">
            <a:avLst/>
          </a:prstGeom>
        </p:spPr>
        <p:txBody>
          <a:bodyPr wrap="square">
            <a:spAutoFit/>
          </a:bodyPr>
          <a:lstStyle/>
          <a:p>
            <a:pPr indent="-57150"/>
            <a:r>
              <a:rPr lang="en-US" dirty="0" smtClean="0">
                <a:sym typeface="Wingdings"/>
              </a:rPr>
              <a:t>6</a:t>
            </a:r>
            <a:r>
              <a:rPr lang="en-US" baseline="-25000" dirty="0" smtClean="0">
                <a:sym typeface="Wingdings"/>
              </a:rPr>
              <a:t>16</a:t>
            </a:r>
            <a:endParaRPr lang="en-US" dirty="0">
              <a:sym typeface="Wingdings"/>
            </a:endParaRPr>
          </a:p>
        </p:txBody>
      </p:sp>
      <p:sp>
        <p:nvSpPr>
          <p:cNvPr id="189" name="Left Brace 188"/>
          <p:cNvSpPr/>
          <p:nvPr/>
        </p:nvSpPr>
        <p:spPr bwMode="auto">
          <a:xfrm rot="5400000">
            <a:off x="1947321" y="12700"/>
            <a:ext cx="533400" cy="2108200"/>
          </a:xfrm>
          <a:prstGeom prst="leftBrac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90" name="Rectangle 189"/>
          <p:cNvSpPr/>
          <p:nvPr/>
        </p:nvSpPr>
        <p:spPr>
          <a:xfrm>
            <a:off x="1229771" y="354340"/>
            <a:ext cx="1498600" cy="461665"/>
          </a:xfrm>
          <a:prstGeom prst="rect">
            <a:avLst/>
          </a:prstGeom>
        </p:spPr>
        <p:txBody>
          <a:bodyPr wrap="square">
            <a:spAutoFit/>
          </a:bodyPr>
          <a:lstStyle/>
          <a:p>
            <a:pPr indent="-57150"/>
            <a:r>
              <a:rPr lang="en-US" dirty="0" smtClean="0">
                <a:sym typeface="Wingdings"/>
              </a:rPr>
              <a:t>43</a:t>
            </a:r>
            <a:r>
              <a:rPr lang="en-US" baseline="-25000" dirty="0" smtClean="0">
                <a:sym typeface="Wingdings"/>
              </a:rPr>
              <a:t>16</a:t>
            </a:r>
            <a:r>
              <a:rPr lang="en-US" dirty="0" smtClean="0">
                <a:sym typeface="Wingdings"/>
              </a:rPr>
              <a:t> =  ‘C’</a:t>
            </a:r>
            <a:endParaRPr lang="en-US" dirty="0">
              <a:sym typeface="Wingdings"/>
            </a:endParaRPr>
          </a:p>
        </p:txBody>
      </p:sp>
      <p:sp>
        <p:nvSpPr>
          <p:cNvPr id="191" name="Rectangle 190"/>
          <p:cNvSpPr/>
          <p:nvPr/>
        </p:nvSpPr>
        <p:spPr>
          <a:xfrm>
            <a:off x="4296820" y="424190"/>
            <a:ext cx="1583279" cy="461665"/>
          </a:xfrm>
          <a:prstGeom prst="rect">
            <a:avLst/>
          </a:prstGeom>
        </p:spPr>
        <p:txBody>
          <a:bodyPr wrap="square">
            <a:spAutoFit/>
          </a:bodyPr>
          <a:lstStyle/>
          <a:p>
            <a:pPr indent="-57150"/>
            <a:r>
              <a:rPr lang="en-US" dirty="0" smtClean="0">
                <a:sym typeface="Wingdings"/>
              </a:rPr>
              <a:t>46</a:t>
            </a:r>
            <a:r>
              <a:rPr lang="en-US" baseline="-25000" dirty="0" smtClean="0">
                <a:sym typeface="Wingdings"/>
              </a:rPr>
              <a:t>16</a:t>
            </a:r>
            <a:r>
              <a:rPr lang="en-US" dirty="0" smtClean="0">
                <a:sym typeface="Wingdings"/>
              </a:rPr>
              <a:t> =  ‘F’</a:t>
            </a:r>
            <a:endParaRPr lang="en-US" dirty="0">
              <a:sym typeface="Wingdings"/>
            </a:endParaRPr>
          </a:p>
        </p:txBody>
      </p:sp>
      <p:sp>
        <p:nvSpPr>
          <p:cNvPr id="192" name="Left Brace 191"/>
          <p:cNvSpPr/>
          <p:nvPr/>
        </p:nvSpPr>
        <p:spPr bwMode="auto">
          <a:xfrm rot="5400000">
            <a:off x="4779421" y="76200"/>
            <a:ext cx="533400" cy="2108200"/>
          </a:xfrm>
          <a:prstGeom prst="leftBrac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94" name="Rectangle 193"/>
          <p:cNvSpPr/>
          <p:nvPr/>
        </p:nvSpPr>
        <p:spPr>
          <a:xfrm>
            <a:off x="7582500" y="1775768"/>
            <a:ext cx="1474382" cy="461665"/>
          </a:xfrm>
          <a:prstGeom prst="rect">
            <a:avLst/>
          </a:prstGeom>
        </p:spPr>
        <p:txBody>
          <a:bodyPr wrap="none">
            <a:spAutoFit/>
          </a:bodyPr>
          <a:lstStyle/>
          <a:p>
            <a:r>
              <a:rPr lang="en-US" dirty="0">
                <a:latin typeface="+mj-lt"/>
                <a:sym typeface="Wingdings"/>
              </a:rPr>
              <a:t>Plaintext</a:t>
            </a:r>
            <a:endParaRPr lang="en-US" dirty="0">
              <a:latin typeface="+mj-lt"/>
            </a:endParaRPr>
          </a:p>
        </p:txBody>
      </p:sp>
      <p:sp>
        <p:nvSpPr>
          <p:cNvPr id="195" name="Rectangle 194"/>
          <p:cNvSpPr/>
          <p:nvPr/>
        </p:nvSpPr>
        <p:spPr>
          <a:xfrm>
            <a:off x="7994350" y="2594918"/>
            <a:ext cx="701484" cy="461665"/>
          </a:xfrm>
          <a:prstGeom prst="rect">
            <a:avLst/>
          </a:prstGeom>
        </p:spPr>
        <p:txBody>
          <a:bodyPr wrap="none">
            <a:spAutoFit/>
          </a:bodyPr>
          <a:lstStyle/>
          <a:p>
            <a:r>
              <a:rPr lang="en-US" dirty="0" smtClean="0">
                <a:latin typeface="+mj-lt"/>
                <a:sym typeface="Wingdings"/>
              </a:rPr>
              <a:t>Key</a:t>
            </a:r>
            <a:endParaRPr lang="en-US" dirty="0">
              <a:latin typeface="+mj-lt"/>
            </a:endParaRPr>
          </a:p>
        </p:txBody>
      </p:sp>
      <p:grpSp>
        <p:nvGrpSpPr>
          <p:cNvPr id="201" name="Group 200"/>
          <p:cNvGrpSpPr/>
          <p:nvPr/>
        </p:nvGrpSpPr>
        <p:grpSpPr>
          <a:xfrm>
            <a:off x="1136632" y="2096443"/>
            <a:ext cx="4695398" cy="646331"/>
            <a:chOff x="1449911" y="2096443"/>
            <a:chExt cx="4695398" cy="646331"/>
          </a:xfrm>
        </p:grpSpPr>
        <p:sp>
          <p:nvSpPr>
            <p:cNvPr id="181" name="Rectangle 180"/>
            <p:cNvSpPr/>
            <p:nvPr/>
          </p:nvSpPr>
          <p:spPr>
            <a:xfrm>
              <a:off x="2764361" y="2096443"/>
              <a:ext cx="415498" cy="646331"/>
            </a:xfrm>
            <a:prstGeom prst="rect">
              <a:avLst/>
            </a:prstGeom>
          </p:spPr>
          <p:txBody>
            <a:bodyPr wrap="none">
              <a:spAutoFit/>
            </a:bodyPr>
            <a:lstStyle/>
            <a:p>
              <a:r>
                <a:rPr lang="en-US" sz="3600" b="1" dirty="0">
                  <a:sym typeface="Wingdings"/>
                </a:rPr>
                <a:t>⊕</a:t>
              </a:r>
              <a:endParaRPr lang="en-US" sz="3600" dirty="0"/>
            </a:p>
          </p:txBody>
        </p:sp>
        <p:sp>
          <p:nvSpPr>
            <p:cNvPr id="198" name="Rectangle 197"/>
            <p:cNvSpPr/>
            <p:nvPr/>
          </p:nvSpPr>
          <p:spPr>
            <a:xfrm>
              <a:off x="1449911" y="2096443"/>
              <a:ext cx="415498" cy="646331"/>
            </a:xfrm>
            <a:prstGeom prst="rect">
              <a:avLst/>
            </a:prstGeom>
          </p:spPr>
          <p:txBody>
            <a:bodyPr wrap="none">
              <a:spAutoFit/>
            </a:bodyPr>
            <a:lstStyle/>
            <a:p>
              <a:r>
                <a:rPr lang="en-US" sz="3600" b="1" dirty="0">
                  <a:sym typeface="Wingdings"/>
                </a:rPr>
                <a:t>⊕</a:t>
              </a:r>
              <a:endParaRPr lang="en-US" sz="3600" dirty="0"/>
            </a:p>
          </p:txBody>
        </p:sp>
        <p:sp>
          <p:nvSpPr>
            <p:cNvPr id="199" name="Rectangle 198"/>
            <p:cNvSpPr/>
            <p:nvPr/>
          </p:nvSpPr>
          <p:spPr>
            <a:xfrm>
              <a:off x="4320111" y="2096443"/>
              <a:ext cx="415498" cy="646331"/>
            </a:xfrm>
            <a:prstGeom prst="rect">
              <a:avLst/>
            </a:prstGeom>
          </p:spPr>
          <p:txBody>
            <a:bodyPr wrap="none">
              <a:spAutoFit/>
            </a:bodyPr>
            <a:lstStyle/>
            <a:p>
              <a:r>
                <a:rPr lang="en-US" sz="3600" b="1" dirty="0">
                  <a:sym typeface="Wingdings"/>
                </a:rPr>
                <a:t>⊕</a:t>
              </a:r>
              <a:endParaRPr lang="en-US" sz="3600" dirty="0"/>
            </a:p>
          </p:txBody>
        </p:sp>
        <p:sp>
          <p:nvSpPr>
            <p:cNvPr id="200" name="Rectangle 199"/>
            <p:cNvSpPr/>
            <p:nvPr/>
          </p:nvSpPr>
          <p:spPr>
            <a:xfrm>
              <a:off x="5729811" y="2096443"/>
              <a:ext cx="415498" cy="646331"/>
            </a:xfrm>
            <a:prstGeom prst="rect">
              <a:avLst/>
            </a:prstGeom>
          </p:spPr>
          <p:txBody>
            <a:bodyPr wrap="none">
              <a:spAutoFit/>
            </a:bodyPr>
            <a:lstStyle/>
            <a:p>
              <a:r>
                <a:rPr lang="en-US" sz="3600" b="1" dirty="0">
                  <a:sym typeface="Wingdings"/>
                </a:rPr>
                <a:t>⊕</a:t>
              </a:r>
              <a:endParaRPr lang="en-US" sz="3600" dirty="0"/>
            </a:p>
          </p:txBody>
        </p:sp>
      </p:grpSp>
      <p:sp>
        <p:nvSpPr>
          <p:cNvPr id="203" name="Rectangle 202"/>
          <p:cNvSpPr/>
          <p:nvPr/>
        </p:nvSpPr>
        <p:spPr>
          <a:xfrm>
            <a:off x="7399577" y="3420418"/>
            <a:ext cx="1755559" cy="461665"/>
          </a:xfrm>
          <a:prstGeom prst="rect">
            <a:avLst/>
          </a:prstGeom>
        </p:spPr>
        <p:txBody>
          <a:bodyPr wrap="none">
            <a:spAutoFit/>
          </a:bodyPr>
          <a:lstStyle/>
          <a:p>
            <a:r>
              <a:rPr lang="en-US" dirty="0" err="1" smtClean="0">
                <a:latin typeface="+mj-lt"/>
                <a:sym typeface="Wingdings"/>
              </a:rPr>
              <a:t>Ciphertext</a:t>
            </a:r>
            <a:endParaRPr lang="en-US" dirty="0">
              <a:latin typeface="+mj-lt"/>
            </a:endParaRPr>
          </a:p>
        </p:txBody>
      </p:sp>
      <p:sp>
        <p:nvSpPr>
          <p:cNvPr id="204" name="Rectangle 203"/>
          <p:cNvSpPr/>
          <p:nvPr/>
        </p:nvSpPr>
        <p:spPr>
          <a:xfrm>
            <a:off x="2432032" y="2909243"/>
            <a:ext cx="389274" cy="523220"/>
          </a:xfrm>
          <a:prstGeom prst="rect">
            <a:avLst/>
          </a:prstGeom>
        </p:spPr>
        <p:txBody>
          <a:bodyPr wrap="none">
            <a:spAutoFit/>
          </a:bodyPr>
          <a:lstStyle/>
          <a:p>
            <a:r>
              <a:rPr lang="en-US" sz="2800" b="1" dirty="0">
                <a:sym typeface="Wingdings"/>
              </a:rPr>
              <a:t>=</a:t>
            </a:r>
            <a:endParaRPr lang="en-US" sz="2800" dirty="0"/>
          </a:p>
        </p:txBody>
      </p:sp>
      <p:sp>
        <p:nvSpPr>
          <p:cNvPr id="205" name="Rectangle 204"/>
          <p:cNvSpPr/>
          <p:nvPr/>
        </p:nvSpPr>
        <p:spPr>
          <a:xfrm>
            <a:off x="1117582" y="2909243"/>
            <a:ext cx="389274" cy="523220"/>
          </a:xfrm>
          <a:prstGeom prst="rect">
            <a:avLst/>
          </a:prstGeom>
        </p:spPr>
        <p:txBody>
          <a:bodyPr wrap="none">
            <a:spAutoFit/>
          </a:bodyPr>
          <a:lstStyle/>
          <a:p>
            <a:r>
              <a:rPr lang="en-US" sz="2800" b="1" dirty="0" smtClean="0">
                <a:sym typeface="Wingdings"/>
              </a:rPr>
              <a:t>=</a:t>
            </a:r>
            <a:endParaRPr lang="en-US" sz="2800" dirty="0"/>
          </a:p>
        </p:txBody>
      </p:sp>
      <p:sp>
        <p:nvSpPr>
          <p:cNvPr id="206" name="Rectangle 205"/>
          <p:cNvSpPr/>
          <p:nvPr/>
        </p:nvSpPr>
        <p:spPr>
          <a:xfrm>
            <a:off x="3987782" y="2909243"/>
            <a:ext cx="389274" cy="523220"/>
          </a:xfrm>
          <a:prstGeom prst="rect">
            <a:avLst/>
          </a:prstGeom>
        </p:spPr>
        <p:txBody>
          <a:bodyPr wrap="none">
            <a:spAutoFit/>
          </a:bodyPr>
          <a:lstStyle/>
          <a:p>
            <a:r>
              <a:rPr lang="en-US" sz="2800" b="1" dirty="0" smtClean="0">
                <a:sym typeface="Wingdings"/>
              </a:rPr>
              <a:t>=</a:t>
            </a:r>
            <a:endParaRPr lang="en-US" sz="2800" dirty="0"/>
          </a:p>
        </p:txBody>
      </p:sp>
      <p:sp>
        <p:nvSpPr>
          <p:cNvPr id="207" name="Rectangle 206"/>
          <p:cNvSpPr/>
          <p:nvPr/>
        </p:nvSpPr>
        <p:spPr>
          <a:xfrm>
            <a:off x="5397482" y="2909243"/>
            <a:ext cx="389274" cy="523220"/>
          </a:xfrm>
          <a:prstGeom prst="rect">
            <a:avLst/>
          </a:prstGeom>
        </p:spPr>
        <p:txBody>
          <a:bodyPr wrap="none">
            <a:spAutoFit/>
          </a:bodyPr>
          <a:lstStyle/>
          <a:p>
            <a:r>
              <a:rPr lang="en-US" sz="2800" b="1" dirty="0" smtClean="0">
                <a:sym typeface="Wingdings"/>
              </a:rPr>
              <a:t>=</a:t>
            </a:r>
            <a:endParaRPr lang="en-US" sz="2800" dirty="0"/>
          </a:p>
        </p:txBody>
      </p:sp>
      <p:grpSp>
        <p:nvGrpSpPr>
          <p:cNvPr id="208" name="Group 207"/>
          <p:cNvGrpSpPr/>
          <p:nvPr/>
        </p:nvGrpSpPr>
        <p:grpSpPr>
          <a:xfrm>
            <a:off x="518571" y="4138073"/>
            <a:ext cx="5875754" cy="487065"/>
            <a:chOff x="838200" y="2582323"/>
            <a:chExt cx="5875754" cy="487065"/>
          </a:xfrm>
        </p:grpSpPr>
        <p:sp>
          <p:nvSpPr>
            <p:cNvPr id="209" name="Rectangle 208"/>
            <p:cNvSpPr/>
            <p:nvPr/>
          </p:nvSpPr>
          <p:spPr bwMode="auto">
            <a:xfrm>
              <a:off x="23114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10" name="Rectangle 209"/>
            <p:cNvSpPr/>
            <p:nvPr/>
          </p:nvSpPr>
          <p:spPr bwMode="auto">
            <a:xfrm>
              <a:off x="26797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11" name="Rectangle 210"/>
            <p:cNvSpPr/>
            <p:nvPr/>
          </p:nvSpPr>
          <p:spPr bwMode="auto">
            <a:xfrm>
              <a:off x="30480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12" name="Rectangle 211"/>
            <p:cNvSpPr/>
            <p:nvPr/>
          </p:nvSpPr>
          <p:spPr bwMode="auto">
            <a:xfrm>
              <a:off x="34163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13" name="Rectangle 212"/>
            <p:cNvSpPr/>
            <p:nvPr/>
          </p:nvSpPr>
          <p:spPr bwMode="auto">
            <a:xfrm>
              <a:off x="37846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14" name="Rectangle 213"/>
            <p:cNvSpPr/>
            <p:nvPr/>
          </p:nvSpPr>
          <p:spPr bwMode="auto">
            <a:xfrm>
              <a:off x="41529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15" name="Rectangle 214"/>
            <p:cNvSpPr/>
            <p:nvPr/>
          </p:nvSpPr>
          <p:spPr bwMode="auto">
            <a:xfrm>
              <a:off x="45212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16" name="Rectangle 215"/>
            <p:cNvSpPr/>
            <p:nvPr/>
          </p:nvSpPr>
          <p:spPr bwMode="auto">
            <a:xfrm>
              <a:off x="48895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17" name="TextBox 216"/>
            <p:cNvSpPr txBox="1"/>
            <p:nvPr/>
          </p:nvSpPr>
          <p:spPr>
            <a:xfrm>
              <a:off x="2336800" y="2595023"/>
              <a:ext cx="338554" cy="461665"/>
            </a:xfrm>
            <a:prstGeom prst="rect">
              <a:avLst/>
            </a:prstGeom>
            <a:noFill/>
          </p:spPr>
          <p:txBody>
            <a:bodyPr wrap="none" rtlCol="0">
              <a:spAutoFit/>
            </a:bodyPr>
            <a:lstStyle/>
            <a:p>
              <a:r>
                <a:rPr lang="en-US" dirty="0" smtClean="0"/>
                <a:t>1</a:t>
              </a:r>
              <a:endParaRPr lang="en-US" dirty="0"/>
            </a:p>
          </p:txBody>
        </p:sp>
        <p:sp>
          <p:nvSpPr>
            <p:cNvPr id="218" name="TextBox 217"/>
            <p:cNvSpPr txBox="1"/>
            <p:nvPr/>
          </p:nvSpPr>
          <p:spPr>
            <a:xfrm>
              <a:off x="2705100" y="2607723"/>
              <a:ext cx="338554" cy="461665"/>
            </a:xfrm>
            <a:prstGeom prst="rect">
              <a:avLst/>
            </a:prstGeom>
            <a:noFill/>
          </p:spPr>
          <p:txBody>
            <a:bodyPr wrap="none" rtlCol="0">
              <a:spAutoFit/>
            </a:bodyPr>
            <a:lstStyle/>
            <a:p>
              <a:r>
                <a:rPr lang="en-US" dirty="0" smtClean="0"/>
                <a:t>0</a:t>
              </a:r>
              <a:endParaRPr lang="en-US" dirty="0"/>
            </a:p>
          </p:txBody>
        </p:sp>
        <p:sp>
          <p:nvSpPr>
            <p:cNvPr id="219" name="TextBox 218"/>
            <p:cNvSpPr txBox="1"/>
            <p:nvPr/>
          </p:nvSpPr>
          <p:spPr>
            <a:xfrm>
              <a:off x="3073400" y="2595023"/>
              <a:ext cx="338554" cy="461665"/>
            </a:xfrm>
            <a:prstGeom prst="rect">
              <a:avLst/>
            </a:prstGeom>
            <a:noFill/>
          </p:spPr>
          <p:txBody>
            <a:bodyPr wrap="none" rtlCol="0">
              <a:spAutoFit/>
            </a:bodyPr>
            <a:lstStyle/>
            <a:p>
              <a:r>
                <a:rPr lang="en-US" dirty="0" smtClean="0"/>
                <a:t>0</a:t>
              </a:r>
              <a:endParaRPr lang="en-US" dirty="0"/>
            </a:p>
          </p:txBody>
        </p:sp>
        <p:sp>
          <p:nvSpPr>
            <p:cNvPr id="220" name="TextBox 219"/>
            <p:cNvSpPr txBox="1"/>
            <p:nvPr/>
          </p:nvSpPr>
          <p:spPr>
            <a:xfrm>
              <a:off x="3441700" y="2582323"/>
              <a:ext cx="338554" cy="461665"/>
            </a:xfrm>
            <a:prstGeom prst="rect">
              <a:avLst/>
            </a:prstGeom>
            <a:noFill/>
          </p:spPr>
          <p:txBody>
            <a:bodyPr wrap="none" rtlCol="0">
              <a:spAutoFit/>
            </a:bodyPr>
            <a:lstStyle/>
            <a:p>
              <a:r>
                <a:rPr lang="en-US" dirty="0"/>
                <a:t>0</a:t>
              </a:r>
            </a:p>
          </p:txBody>
        </p:sp>
        <p:sp>
          <p:nvSpPr>
            <p:cNvPr id="221" name="TextBox 220"/>
            <p:cNvSpPr txBox="1"/>
            <p:nvPr/>
          </p:nvSpPr>
          <p:spPr>
            <a:xfrm>
              <a:off x="3835400" y="2582323"/>
              <a:ext cx="338554" cy="461665"/>
            </a:xfrm>
            <a:prstGeom prst="rect">
              <a:avLst/>
            </a:prstGeom>
            <a:noFill/>
          </p:spPr>
          <p:txBody>
            <a:bodyPr wrap="none" rtlCol="0">
              <a:spAutoFit/>
            </a:bodyPr>
            <a:lstStyle/>
            <a:p>
              <a:r>
                <a:rPr lang="en-US" dirty="0" smtClean="0"/>
                <a:t>0</a:t>
              </a:r>
              <a:endParaRPr lang="en-US" dirty="0"/>
            </a:p>
          </p:txBody>
        </p:sp>
        <p:sp>
          <p:nvSpPr>
            <p:cNvPr id="222" name="TextBox 221"/>
            <p:cNvSpPr txBox="1"/>
            <p:nvPr/>
          </p:nvSpPr>
          <p:spPr>
            <a:xfrm>
              <a:off x="4203700" y="2595023"/>
              <a:ext cx="338554" cy="461665"/>
            </a:xfrm>
            <a:prstGeom prst="rect">
              <a:avLst/>
            </a:prstGeom>
            <a:noFill/>
          </p:spPr>
          <p:txBody>
            <a:bodyPr wrap="none" rtlCol="0">
              <a:spAutoFit/>
            </a:bodyPr>
            <a:lstStyle/>
            <a:p>
              <a:r>
                <a:rPr lang="en-US" dirty="0" smtClean="0"/>
                <a:t>1</a:t>
              </a:r>
              <a:endParaRPr lang="en-US" dirty="0"/>
            </a:p>
          </p:txBody>
        </p:sp>
        <p:sp>
          <p:nvSpPr>
            <p:cNvPr id="223" name="TextBox 222"/>
            <p:cNvSpPr txBox="1"/>
            <p:nvPr/>
          </p:nvSpPr>
          <p:spPr>
            <a:xfrm>
              <a:off x="4546600" y="2582323"/>
              <a:ext cx="338554" cy="461665"/>
            </a:xfrm>
            <a:prstGeom prst="rect">
              <a:avLst/>
            </a:prstGeom>
            <a:noFill/>
          </p:spPr>
          <p:txBody>
            <a:bodyPr wrap="none" rtlCol="0">
              <a:spAutoFit/>
            </a:bodyPr>
            <a:lstStyle/>
            <a:p>
              <a:r>
                <a:rPr lang="en-US" dirty="0" smtClean="0"/>
                <a:t>1</a:t>
              </a:r>
              <a:endParaRPr lang="en-US" dirty="0"/>
            </a:p>
          </p:txBody>
        </p:sp>
        <p:sp>
          <p:nvSpPr>
            <p:cNvPr id="224" name="TextBox 223"/>
            <p:cNvSpPr txBox="1"/>
            <p:nvPr/>
          </p:nvSpPr>
          <p:spPr>
            <a:xfrm>
              <a:off x="4914900" y="2595023"/>
              <a:ext cx="338554" cy="461665"/>
            </a:xfrm>
            <a:prstGeom prst="rect">
              <a:avLst/>
            </a:prstGeom>
            <a:noFill/>
          </p:spPr>
          <p:txBody>
            <a:bodyPr wrap="none" rtlCol="0">
              <a:spAutoFit/>
            </a:bodyPr>
            <a:lstStyle/>
            <a:p>
              <a:r>
                <a:rPr lang="en-US" dirty="0" smtClean="0"/>
                <a:t>0</a:t>
              </a:r>
              <a:endParaRPr lang="en-US" dirty="0"/>
            </a:p>
          </p:txBody>
        </p:sp>
        <p:sp>
          <p:nvSpPr>
            <p:cNvPr id="225" name="Rectangle 224"/>
            <p:cNvSpPr/>
            <p:nvPr/>
          </p:nvSpPr>
          <p:spPr bwMode="auto">
            <a:xfrm>
              <a:off x="8382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26" name="Rectangle 225"/>
            <p:cNvSpPr/>
            <p:nvPr/>
          </p:nvSpPr>
          <p:spPr bwMode="auto">
            <a:xfrm>
              <a:off x="12065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27" name="Rectangle 226"/>
            <p:cNvSpPr/>
            <p:nvPr/>
          </p:nvSpPr>
          <p:spPr bwMode="auto">
            <a:xfrm>
              <a:off x="15748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28" name="Rectangle 227"/>
            <p:cNvSpPr/>
            <p:nvPr/>
          </p:nvSpPr>
          <p:spPr bwMode="auto">
            <a:xfrm>
              <a:off x="19431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29" name="TextBox 228"/>
            <p:cNvSpPr txBox="1"/>
            <p:nvPr/>
          </p:nvSpPr>
          <p:spPr>
            <a:xfrm>
              <a:off x="889000" y="2607723"/>
              <a:ext cx="338554" cy="461665"/>
            </a:xfrm>
            <a:prstGeom prst="rect">
              <a:avLst/>
            </a:prstGeom>
            <a:noFill/>
          </p:spPr>
          <p:txBody>
            <a:bodyPr wrap="none" rtlCol="0">
              <a:spAutoFit/>
            </a:bodyPr>
            <a:lstStyle/>
            <a:p>
              <a:r>
                <a:rPr lang="en-US" dirty="0" smtClean="0"/>
                <a:t>1</a:t>
              </a:r>
              <a:endParaRPr lang="en-US" dirty="0"/>
            </a:p>
          </p:txBody>
        </p:sp>
        <p:sp>
          <p:nvSpPr>
            <p:cNvPr id="230" name="TextBox 229"/>
            <p:cNvSpPr txBox="1"/>
            <p:nvPr/>
          </p:nvSpPr>
          <p:spPr>
            <a:xfrm>
              <a:off x="1231900" y="2607723"/>
              <a:ext cx="338554" cy="461665"/>
            </a:xfrm>
            <a:prstGeom prst="rect">
              <a:avLst/>
            </a:prstGeom>
            <a:noFill/>
          </p:spPr>
          <p:txBody>
            <a:bodyPr wrap="none" rtlCol="0">
              <a:spAutoFit/>
            </a:bodyPr>
            <a:lstStyle/>
            <a:p>
              <a:r>
                <a:rPr lang="en-US" dirty="0" smtClean="0"/>
                <a:t>0</a:t>
              </a:r>
              <a:endParaRPr lang="en-US" dirty="0"/>
            </a:p>
          </p:txBody>
        </p:sp>
        <p:sp>
          <p:nvSpPr>
            <p:cNvPr id="231" name="TextBox 230"/>
            <p:cNvSpPr txBox="1"/>
            <p:nvPr/>
          </p:nvSpPr>
          <p:spPr>
            <a:xfrm>
              <a:off x="1600200" y="2595023"/>
              <a:ext cx="338554" cy="461665"/>
            </a:xfrm>
            <a:prstGeom prst="rect">
              <a:avLst/>
            </a:prstGeom>
            <a:noFill/>
          </p:spPr>
          <p:txBody>
            <a:bodyPr wrap="none" rtlCol="0">
              <a:spAutoFit/>
            </a:bodyPr>
            <a:lstStyle/>
            <a:p>
              <a:r>
                <a:rPr lang="en-US" dirty="0" smtClean="0"/>
                <a:t>1</a:t>
              </a:r>
              <a:endParaRPr lang="en-US" dirty="0"/>
            </a:p>
          </p:txBody>
        </p:sp>
        <p:sp>
          <p:nvSpPr>
            <p:cNvPr id="232" name="TextBox 231"/>
            <p:cNvSpPr txBox="1"/>
            <p:nvPr/>
          </p:nvSpPr>
          <p:spPr>
            <a:xfrm>
              <a:off x="1968500" y="2582323"/>
              <a:ext cx="338554" cy="461665"/>
            </a:xfrm>
            <a:prstGeom prst="rect">
              <a:avLst/>
            </a:prstGeom>
            <a:noFill/>
          </p:spPr>
          <p:txBody>
            <a:bodyPr wrap="none" rtlCol="0">
              <a:spAutoFit/>
            </a:bodyPr>
            <a:lstStyle/>
            <a:p>
              <a:r>
                <a:rPr lang="en-US" dirty="0" smtClean="0"/>
                <a:t>1</a:t>
              </a:r>
              <a:endParaRPr lang="en-US" dirty="0"/>
            </a:p>
          </p:txBody>
        </p:sp>
        <p:sp>
          <p:nvSpPr>
            <p:cNvPr id="233" name="Rectangle 232"/>
            <p:cNvSpPr/>
            <p:nvPr/>
          </p:nvSpPr>
          <p:spPr bwMode="auto">
            <a:xfrm>
              <a:off x="52451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34" name="Rectangle 233"/>
            <p:cNvSpPr/>
            <p:nvPr/>
          </p:nvSpPr>
          <p:spPr bwMode="auto">
            <a:xfrm>
              <a:off x="56007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35" name="Rectangle 234"/>
            <p:cNvSpPr/>
            <p:nvPr/>
          </p:nvSpPr>
          <p:spPr bwMode="auto">
            <a:xfrm>
              <a:off x="59690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36" name="Rectangle 235"/>
            <p:cNvSpPr/>
            <p:nvPr/>
          </p:nvSpPr>
          <p:spPr bwMode="auto">
            <a:xfrm>
              <a:off x="6337300" y="26585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37" name="TextBox 236"/>
            <p:cNvSpPr txBox="1"/>
            <p:nvPr/>
          </p:nvSpPr>
          <p:spPr>
            <a:xfrm>
              <a:off x="5283200" y="2582323"/>
              <a:ext cx="338554" cy="461665"/>
            </a:xfrm>
            <a:prstGeom prst="rect">
              <a:avLst/>
            </a:prstGeom>
            <a:noFill/>
          </p:spPr>
          <p:txBody>
            <a:bodyPr wrap="none" rtlCol="0">
              <a:spAutoFit/>
            </a:bodyPr>
            <a:lstStyle/>
            <a:p>
              <a:r>
                <a:rPr lang="en-US" dirty="0" smtClean="0"/>
                <a:t>1</a:t>
              </a:r>
              <a:endParaRPr lang="en-US" dirty="0"/>
            </a:p>
          </p:txBody>
        </p:sp>
        <p:sp>
          <p:nvSpPr>
            <p:cNvPr id="238" name="TextBox 237"/>
            <p:cNvSpPr txBox="1"/>
            <p:nvPr/>
          </p:nvSpPr>
          <p:spPr>
            <a:xfrm>
              <a:off x="5664200" y="2595023"/>
              <a:ext cx="338554" cy="461665"/>
            </a:xfrm>
            <a:prstGeom prst="rect">
              <a:avLst/>
            </a:prstGeom>
            <a:noFill/>
          </p:spPr>
          <p:txBody>
            <a:bodyPr wrap="none" rtlCol="0">
              <a:spAutoFit/>
            </a:bodyPr>
            <a:lstStyle/>
            <a:p>
              <a:r>
                <a:rPr lang="en-US" dirty="0" smtClean="0"/>
                <a:t>1</a:t>
              </a:r>
              <a:endParaRPr lang="en-US" dirty="0"/>
            </a:p>
          </p:txBody>
        </p:sp>
        <p:sp>
          <p:nvSpPr>
            <p:cNvPr id="239" name="TextBox 238"/>
            <p:cNvSpPr txBox="1"/>
            <p:nvPr/>
          </p:nvSpPr>
          <p:spPr>
            <a:xfrm>
              <a:off x="6007100" y="2582323"/>
              <a:ext cx="338554" cy="461665"/>
            </a:xfrm>
            <a:prstGeom prst="rect">
              <a:avLst/>
            </a:prstGeom>
            <a:noFill/>
          </p:spPr>
          <p:txBody>
            <a:bodyPr wrap="none" rtlCol="0">
              <a:spAutoFit/>
            </a:bodyPr>
            <a:lstStyle/>
            <a:p>
              <a:r>
                <a:rPr lang="en-US" dirty="0" smtClean="0"/>
                <a:t>0</a:t>
              </a:r>
              <a:endParaRPr lang="en-US" dirty="0"/>
            </a:p>
          </p:txBody>
        </p:sp>
        <p:sp>
          <p:nvSpPr>
            <p:cNvPr id="240" name="TextBox 239"/>
            <p:cNvSpPr txBox="1"/>
            <p:nvPr/>
          </p:nvSpPr>
          <p:spPr>
            <a:xfrm>
              <a:off x="6375400" y="2595023"/>
              <a:ext cx="338554" cy="461665"/>
            </a:xfrm>
            <a:prstGeom prst="rect">
              <a:avLst/>
            </a:prstGeom>
            <a:noFill/>
          </p:spPr>
          <p:txBody>
            <a:bodyPr wrap="none" rtlCol="0">
              <a:spAutoFit/>
            </a:bodyPr>
            <a:lstStyle/>
            <a:p>
              <a:r>
                <a:rPr lang="en-US" dirty="0" smtClean="0"/>
                <a:t>1</a:t>
              </a:r>
              <a:endParaRPr lang="en-US" dirty="0"/>
            </a:p>
          </p:txBody>
        </p:sp>
      </p:grpSp>
      <p:grpSp>
        <p:nvGrpSpPr>
          <p:cNvPr id="241" name="Group 240"/>
          <p:cNvGrpSpPr/>
          <p:nvPr/>
        </p:nvGrpSpPr>
        <p:grpSpPr>
          <a:xfrm>
            <a:off x="1090071" y="3677593"/>
            <a:ext cx="4695398" cy="646331"/>
            <a:chOff x="1449911" y="1937693"/>
            <a:chExt cx="4695398" cy="646331"/>
          </a:xfrm>
        </p:grpSpPr>
        <p:sp>
          <p:nvSpPr>
            <p:cNvPr id="242" name="Rectangle 241"/>
            <p:cNvSpPr/>
            <p:nvPr/>
          </p:nvSpPr>
          <p:spPr>
            <a:xfrm>
              <a:off x="2764361" y="1937693"/>
              <a:ext cx="415498" cy="646331"/>
            </a:xfrm>
            <a:prstGeom prst="rect">
              <a:avLst/>
            </a:prstGeom>
          </p:spPr>
          <p:txBody>
            <a:bodyPr wrap="none">
              <a:spAutoFit/>
            </a:bodyPr>
            <a:lstStyle/>
            <a:p>
              <a:r>
                <a:rPr lang="en-US" sz="3600" b="1" dirty="0">
                  <a:sym typeface="Wingdings"/>
                </a:rPr>
                <a:t>⊕</a:t>
              </a:r>
              <a:endParaRPr lang="en-US" sz="3600" dirty="0"/>
            </a:p>
          </p:txBody>
        </p:sp>
        <p:sp>
          <p:nvSpPr>
            <p:cNvPr id="243" name="Rectangle 242"/>
            <p:cNvSpPr/>
            <p:nvPr/>
          </p:nvSpPr>
          <p:spPr>
            <a:xfrm>
              <a:off x="1449911" y="1937693"/>
              <a:ext cx="415498" cy="646331"/>
            </a:xfrm>
            <a:prstGeom prst="rect">
              <a:avLst/>
            </a:prstGeom>
          </p:spPr>
          <p:txBody>
            <a:bodyPr wrap="none">
              <a:spAutoFit/>
            </a:bodyPr>
            <a:lstStyle/>
            <a:p>
              <a:r>
                <a:rPr lang="en-US" sz="3600" b="1" dirty="0">
                  <a:sym typeface="Wingdings"/>
                </a:rPr>
                <a:t>⊕</a:t>
              </a:r>
              <a:endParaRPr lang="en-US" sz="3600" dirty="0"/>
            </a:p>
          </p:txBody>
        </p:sp>
        <p:sp>
          <p:nvSpPr>
            <p:cNvPr id="244" name="Rectangle 243"/>
            <p:cNvSpPr/>
            <p:nvPr/>
          </p:nvSpPr>
          <p:spPr>
            <a:xfrm>
              <a:off x="4320111" y="1937693"/>
              <a:ext cx="415498" cy="646331"/>
            </a:xfrm>
            <a:prstGeom prst="rect">
              <a:avLst/>
            </a:prstGeom>
          </p:spPr>
          <p:txBody>
            <a:bodyPr wrap="none">
              <a:spAutoFit/>
            </a:bodyPr>
            <a:lstStyle/>
            <a:p>
              <a:r>
                <a:rPr lang="en-US" sz="3600" b="1" dirty="0">
                  <a:sym typeface="Wingdings"/>
                </a:rPr>
                <a:t>⊕</a:t>
              </a:r>
              <a:endParaRPr lang="en-US" sz="3600" dirty="0"/>
            </a:p>
          </p:txBody>
        </p:sp>
        <p:sp>
          <p:nvSpPr>
            <p:cNvPr id="245" name="Rectangle 244"/>
            <p:cNvSpPr/>
            <p:nvPr/>
          </p:nvSpPr>
          <p:spPr>
            <a:xfrm>
              <a:off x="5729811" y="1937693"/>
              <a:ext cx="415498" cy="646331"/>
            </a:xfrm>
            <a:prstGeom prst="rect">
              <a:avLst/>
            </a:prstGeom>
          </p:spPr>
          <p:txBody>
            <a:bodyPr wrap="none">
              <a:spAutoFit/>
            </a:bodyPr>
            <a:lstStyle/>
            <a:p>
              <a:r>
                <a:rPr lang="en-US" sz="3600" b="1" dirty="0">
                  <a:sym typeface="Wingdings"/>
                </a:rPr>
                <a:t>⊕</a:t>
              </a:r>
              <a:endParaRPr lang="en-US" sz="3600" dirty="0"/>
            </a:p>
          </p:txBody>
        </p:sp>
      </p:grpSp>
      <p:sp>
        <p:nvSpPr>
          <p:cNvPr id="246" name="Rectangle 245"/>
          <p:cNvSpPr/>
          <p:nvPr/>
        </p:nvSpPr>
        <p:spPr>
          <a:xfrm>
            <a:off x="7994350" y="4182418"/>
            <a:ext cx="701484" cy="461665"/>
          </a:xfrm>
          <a:prstGeom prst="rect">
            <a:avLst/>
          </a:prstGeom>
        </p:spPr>
        <p:txBody>
          <a:bodyPr wrap="none">
            <a:spAutoFit/>
          </a:bodyPr>
          <a:lstStyle/>
          <a:p>
            <a:r>
              <a:rPr lang="en-US" dirty="0" smtClean="0">
                <a:latin typeface="+mj-lt"/>
                <a:sym typeface="Wingdings"/>
              </a:rPr>
              <a:t>Key</a:t>
            </a:r>
            <a:endParaRPr lang="en-US" dirty="0">
              <a:latin typeface="+mj-lt"/>
            </a:endParaRPr>
          </a:p>
        </p:txBody>
      </p:sp>
      <p:sp>
        <p:nvSpPr>
          <p:cNvPr id="247" name="Rectangle 246"/>
          <p:cNvSpPr/>
          <p:nvPr/>
        </p:nvSpPr>
        <p:spPr>
          <a:xfrm>
            <a:off x="2381232" y="4445943"/>
            <a:ext cx="389274" cy="523220"/>
          </a:xfrm>
          <a:prstGeom prst="rect">
            <a:avLst/>
          </a:prstGeom>
        </p:spPr>
        <p:txBody>
          <a:bodyPr wrap="none">
            <a:spAutoFit/>
          </a:bodyPr>
          <a:lstStyle/>
          <a:p>
            <a:r>
              <a:rPr lang="en-US" sz="2800" b="1" dirty="0">
                <a:sym typeface="Wingdings"/>
              </a:rPr>
              <a:t>=</a:t>
            </a:r>
            <a:endParaRPr lang="en-US" sz="2800" dirty="0"/>
          </a:p>
        </p:txBody>
      </p:sp>
      <p:sp>
        <p:nvSpPr>
          <p:cNvPr id="248" name="Rectangle 247"/>
          <p:cNvSpPr/>
          <p:nvPr/>
        </p:nvSpPr>
        <p:spPr>
          <a:xfrm>
            <a:off x="1066782" y="4445943"/>
            <a:ext cx="389274" cy="523220"/>
          </a:xfrm>
          <a:prstGeom prst="rect">
            <a:avLst/>
          </a:prstGeom>
        </p:spPr>
        <p:txBody>
          <a:bodyPr wrap="none">
            <a:spAutoFit/>
          </a:bodyPr>
          <a:lstStyle/>
          <a:p>
            <a:r>
              <a:rPr lang="en-US" sz="2800" b="1" dirty="0" smtClean="0">
                <a:sym typeface="Wingdings"/>
              </a:rPr>
              <a:t>=</a:t>
            </a:r>
            <a:endParaRPr lang="en-US" sz="2800" dirty="0"/>
          </a:p>
        </p:txBody>
      </p:sp>
      <p:sp>
        <p:nvSpPr>
          <p:cNvPr id="249" name="Rectangle 248"/>
          <p:cNvSpPr/>
          <p:nvPr/>
        </p:nvSpPr>
        <p:spPr>
          <a:xfrm>
            <a:off x="3936982" y="4445943"/>
            <a:ext cx="389274" cy="523220"/>
          </a:xfrm>
          <a:prstGeom prst="rect">
            <a:avLst/>
          </a:prstGeom>
        </p:spPr>
        <p:txBody>
          <a:bodyPr wrap="none">
            <a:spAutoFit/>
          </a:bodyPr>
          <a:lstStyle/>
          <a:p>
            <a:r>
              <a:rPr lang="en-US" sz="2800" b="1" dirty="0" smtClean="0">
                <a:sym typeface="Wingdings"/>
              </a:rPr>
              <a:t>=</a:t>
            </a:r>
            <a:endParaRPr lang="en-US" sz="2800" dirty="0"/>
          </a:p>
        </p:txBody>
      </p:sp>
      <p:sp>
        <p:nvSpPr>
          <p:cNvPr id="250" name="Rectangle 249"/>
          <p:cNvSpPr/>
          <p:nvPr/>
        </p:nvSpPr>
        <p:spPr>
          <a:xfrm>
            <a:off x="5346682" y="4445943"/>
            <a:ext cx="389274" cy="523220"/>
          </a:xfrm>
          <a:prstGeom prst="rect">
            <a:avLst/>
          </a:prstGeom>
        </p:spPr>
        <p:txBody>
          <a:bodyPr wrap="none">
            <a:spAutoFit/>
          </a:bodyPr>
          <a:lstStyle/>
          <a:p>
            <a:r>
              <a:rPr lang="en-US" sz="2800" b="1" dirty="0" smtClean="0">
                <a:sym typeface="Wingdings"/>
              </a:rPr>
              <a:t>=</a:t>
            </a:r>
            <a:endParaRPr lang="en-US" sz="2800" dirty="0"/>
          </a:p>
        </p:txBody>
      </p:sp>
      <p:grpSp>
        <p:nvGrpSpPr>
          <p:cNvPr id="251" name="Group 250"/>
          <p:cNvGrpSpPr/>
          <p:nvPr/>
        </p:nvGrpSpPr>
        <p:grpSpPr>
          <a:xfrm>
            <a:off x="518571" y="4849273"/>
            <a:ext cx="5875754" cy="487065"/>
            <a:chOff x="876300" y="1731423"/>
            <a:chExt cx="5875754" cy="487065"/>
          </a:xfrm>
        </p:grpSpPr>
        <p:sp>
          <p:nvSpPr>
            <p:cNvPr id="252" name="Rectangle 251"/>
            <p:cNvSpPr/>
            <p:nvPr/>
          </p:nvSpPr>
          <p:spPr bwMode="auto">
            <a:xfrm>
              <a:off x="23495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53" name="Rectangle 252"/>
            <p:cNvSpPr/>
            <p:nvPr/>
          </p:nvSpPr>
          <p:spPr bwMode="auto">
            <a:xfrm>
              <a:off x="27178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54" name="Rectangle 253"/>
            <p:cNvSpPr/>
            <p:nvPr/>
          </p:nvSpPr>
          <p:spPr bwMode="auto">
            <a:xfrm>
              <a:off x="30861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55" name="Rectangle 254"/>
            <p:cNvSpPr/>
            <p:nvPr/>
          </p:nvSpPr>
          <p:spPr bwMode="auto">
            <a:xfrm>
              <a:off x="34544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56" name="Rectangle 255"/>
            <p:cNvSpPr/>
            <p:nvPr/>
          </p:nvSpPr>
          <p:spPr bwMode="auto">
            <a:xfrm>
              <a:off x="38227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57" name="Rectangle 256"/>
            <p:cNvSpPr/>
            <p:nvPr/>
          </p:nvSpPr>
          <p:spPr bwMode="auto">
            <a:xfrm>
              <a:off x="41910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58" name="Rectangle 257"/>
            <p:cNvSpPr/>
            <p:nvPr/>
          </p:nvSpPr>
          <p:spPr bwMode="auto">
            <a:xfrm>
              <a:off x="45593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59" name="Rectangle 258"/>
            <p:cNvSpPr/>
            <p:nvPr/>
          </p:nvSpPr>
          <p:spPr bwMode="auto">
            <a:xfrm>
              <a:off x="49276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60" name="TextBox 259"/>
            <p:cNvSpPr txBox="1"/>
            <p:nvPr/>
          </p:nvSpPr>
          <p:spPr>
            <a:xfrm>
              <a:off x="2374900" y="1744123"/>
              <a:ext cx="338554" cy="461665"/>
            </a:xfrm>
            <a:prstGeom prst="rect">
              <a:avLst/>
            </a:prstGeom>
            <a:noFill/>
          </p:spPr>
          <p:txBody>
            <a:bodyPr wrap="none" rtlCol="0">
              <a:spAutoFit/>
            </a:bodyPr>
            <a:lstStyle/>
            <a:p>
              <a:r>
                <a:rPr lang="en-US" dirty="0" smtClean="0"/>
                <a:t>0</a:t>
              </a:r>
              <a:endParaRPr lang="en-US" dirty="0"/>
            </a:p>
          </p:txBody>
        </p:sp>
        <p:sp>
          <p:nvSpPr>
            <p:cNvPr id="261" name="TextBox 260"/>
            <p:cNvSpPr txBox="1"/>
            <p:nvPr/>
          </p:nvSpPr>
          <p:spPr>
            <a:xfrm>
              <a:off x="2743200" y="1756823"/>
              <a:ext cx="338554" cy="461665"/>
            </a:xfrm>
            <a:prstGeom prst="rect">
              <a:avLst/>
            </a:prstGeom>
            <a:noFill/>
          </p:spPr>
          <p:txBody>
            <a:bodyPr wrap="none" rtlCol="0">
              <a:spAutoFit/>
            </a:bodyPr>
            <a:lstStyle/>
            <a:p>
              <a:r>
                <a:rPr lang="en-US" dirty="0" smtClean="0"/>
                <a:t>0</a:t>
              </a:r>
              <a:endParaRPr lang="en-US" dirty="0"/>
            </a:p>
          </p:txBody>
        </p:sp>
        <p:sp>
          <p:nvSpPr>
            <p:cNvPr id="262" name="TextBox 261"/>
            <p:cNvSpPr txBox="1"/>
            <p:nvPr/>
          </p:nvSpPr>
          <p:spPr>
            <a:xfrm>
              <a:off x="3111500" y="1744123"/>
              <a:ext cx="338554" cy="461665"/>
            </a:xfrm>
            <a:prstGeom prst="rect">
              <a:avLst/>
            </a:prstGeom>
            <a:noFill/>
          </p:spPr>
          <p:txBody>
            <a:bodyPr wrap="none" rtlCol="0">
              <a:spAutoFit/>
            </a:bodyPr>
            <a:lstStyle/>
            <a:p>
              <a:r>
                <a:rPr lang="en-US" dirty="0" smtClean="0"/>
                <a:t>1</a:t>
              </a:r>
              <a:endParaRPr lang="en-US" dirty="0"/>
            </a:p>
          </p:txBody>
        </p:sp>
        <p:sp>
          <p:nvSpPr>
            <p:cNvPr id="263" name="TextBox 262"/>
            <p:cNvSpPr txBox="1"/>
            <p:nvPr/>
          </p:nvSpPr>
          <p:spPr>
            <a:xfrm>
              <a:off x="3479800" y="1731423"/>
              <a:ext cx="338554" cy="461665"/>
            </a:xfrm>
            <a:prstGeom prst="rect">
              <a:avLst/>
            </a:prstGeom>
            <a:noFill/>
          </p:spPr>
          <p:txBody>
            <a:bodyPr wrap="none" rtlCol="0">
              <a:spAutoFit/>
            </a:bodyPr>
            <a:lstStyle/>
            <a:p>
              <a:r>
                <a:rPr lang="en-US" dirty="0" smtClean="0"/>
                <a:t>1</a:t>
              </a:r>
              <a:endParaRPr lang="en-US" dirty="0"/>
            </a:p>
          </p:txBody>
        </p:sp>
        <p:sp>
          <p:nvSpPr>
            <p:cNvPr id="264" name="TextBox 263"/>
            <p:cNvSpPr txBox="1"/>
            <p:nvPr/>
          </p:nvSpPr>
          <p:spPr>
            <a:xfrm>
              <a:off x="3873500" y="1731423"/>
              <a:ext cx="338554" cy="461665"/>
            </a:xfrm>
            <a:prstGeom prst="rect">
              <a:avLst/>
            </a:prstGeom>
            <a:noFill/>
          </p:spPr>
          <p:txBody>
            <a:bodyPr wrap="none" rtlCol="0">
              <a:spAutoFit/>
            </a:bodyPr>
            <a:lstStyle/>
            <a:p>
              <a:r>
                <a:rPr lang="en-US" dirty="0" smtClean="0"/>
                <a:t>0</a:t>
              </a:r>
              <a:endParaRPr lang="en-US" dirty="0"/>
            </a:p>
          </p:txBody>
        </p:sp>
        <p:sp>
          <p:nvSpPr>
            <p:cNvPr id="265" name="TextBox 264"/>
            <p:cNvSpPr txBox="1"/>
            <p:nvPr/>
          </p:nvSpPr>
          <p:spPr>
            <a:xfrm>
              <a:off x="4241800" y="1744123"/>
              <a:ext cx="338554" cy="461665"/>
            </a:xfrm>
            <a:prstGeom prst="rect">
              <a:avLst/>
            </a:prstGeom>
            <a:noFill/>
          </p:spPr>
          <p:txBody>
            <a:bodyPr wrap="none" rtlCol="0">
              <a:spAutoFit/>
            </a:bodyPr>
            <a:lstStyle/>
            <a:p>
              <a:r>
                <a:rPr lang="en-US" dirty="0" smtClean="0"/>
                <a:t>1</a:t>
              </a:r>
              <a:endParaRPr lang="en-US" dirty="0"/>
            </a:p>
          </p:txBody>
        </p:sp>
        <p:sp>
          <p:nvSpPr>
            <p:cNvPr id="266" name="TextBox 265"/>
            <p:cNvSpPr txBox="1"/>
            <p:nvPr/>
          </p:nvSpPr>
          <p:spPr>
            <a:xfrm>
              <a:off x="4584700" y="1731423"/>
              <a:ext cx="338554" cy="461665"/>
            </a:xfrm>
            <a:prstGeom prst="rect">
              <a:avLst/>
            </a:prstGeom>
            <a:noFill/>
          </p:spPr>
          <p:txBody>
            <a:bodyPr wrap="none" rtlCol="0">
              <a:spAutoFit/>
            </a:bodyPr>
            <a:lstStyle/>
            <a:p>
              <a:r>
                <a:rPr lang="en-US" dirty="0" smtClean="0"/>
                <a:t>0</a:t>
              </a:r>
              <a:endParaRPr lang="en-US" dirty="0"/>
            </a:p>
          </p:txBody>
        </p:sp>
        <p:sp>
          <p:nvSpPr>
            <p:cNvPr id="267" name="TextBox 266"/>
            <p:cNvSpPr txBox="1"/>
            <p:nvPr/>
          </p:nvSpPr>
          <p:spPr>
            <a:xfrm>
              <a:off x="4953000" y="1744123"/>
              <a:ext cx="338554" cy="461665"/>
            </a:xfrm>
            <a:prstGeom prst="rect">
              <a:avLst/>
            </a:prstGeom>
            <a:noFill/>
          </p:spPr>
          <p:txBody>
            <a:bodyPr wrap="none" rtlCol="0">
              <a:spAutoFit/>
            </a:bodyPr>
            <a:lstStyle/>
            <a:p>
              <a:r>
                <a:rPr lang="en-US" dirty="0" smtClean="0"/>
                <a:t>0</a:t>
              </a:r>
              <a:endParaRPr lang="en-US" dirty="0"/>
            </a:p>
          </p:txBody>
        </p:sp>
        <p:sp>
          <p:nvSpPr>
            <p:cNvPr id="268" name="Rectangle 267"/>
            <p:cNvSpPr/>
            <p:nvPr/>
          </p:nvSpPr>
          <p:spPr bwMode="auto">
            <a:xfrm>
              <a:off x="8763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69" name="Rectangle 268"/>
            <p:cNvSpPr/>
            <p:nvPr/>
          </p:nvSpPr>
          <p:spPr bwMode="auto">
            <a:xfrm>
              <a:off x="12446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70" name="Rectangle 269"/>
            <p:cNvSpPr/>
            <p:nvPr/>
          </p:nvSpPr>
          <p:spPr bwMode="auto">
            <a:xfrm>
              <a:off x="16129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71" name="Rectangle 270"/>
            <p:cNvSpPr/>
            <p:nvPr/>
          </p:nvSpPr>
          <p:spPr bwMode="auto">
            <a:xfrm>
              <a:off x="19812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72" name="TextBox 271"/>
            <p:cNvSpPr txBox="1"/>
            <p:nvPr/>
          </p:nvSpPr>
          <p:spPr>
            <a:xfrm>
              <a:off x="889000" y="1756823"/>
              <a:ext cx="338554" cy="461665"/>
            </a:xfrm>
            <a:prstGeom prst="rect">
              <a:avLst/>
            </a:prstGeom>
            <a:noFill/>
          </p:spPr>
          <p:txBody>
            <a:bodyPr wrap="none" rtlCol="0">
              <a:spAutoFit/>
            </a:bodyPr>
            <a:lstStyle/>
            <a:p>
              <a:r>
                <a:rPr lang="en-US" dirty="0" smtClean="0"/>
                <a:t>0</a:t>
              </a:r>
              <a:endParaRPr lang="en-US" dirty="0"/>
            </a:p>
          </p:txBody>
        </p:sp>
        <p:sp>
          <p:nvSpPr>
            <p:cNvPr id="273" name="TextBox 272"/>
            <p:cNvSpPr txBox="1"/>
            <p:nvPr/>
          </p:nvSpPr>
          <p:spPr>
            <a:xfrm>
              <a:off x="1270000" y="1756823"/>
              <a:ext cx="338554" cy="461665"/>
            </a:xfrm>
            <a:prstGeom prst="rect">
              <a:avLst/>
            </a:prstGeom>
            <a:noFill/>
          </p:spPr>
          <p:txBody>
            <a:bodyPr wrap="none" rtlCol="0">
              <a:spAutoFit/>
            </a:bodyPr>
            <a:lstStyle/>
            <a:p>
              <a:r>
                <a:rPr lang="en-US" dirty="0" smtClean="0"/>
                <a:t>1</a:t>
              </a:r>
              <a:endParaRPr lang="en-US" dirty="0"/>
            </a:p>
          </p:txBody>
        </p:sp>
        <p:sp>
          <p:nvSpPr>
            <p:cNvPr id="274" name="TextBox 273"/>
            <p:cNvSpPr txBox="1"/>
            <p:nvPr/>
          </p:nvSpPr>
          <p:spPr>
            <a:xfrm>
              <a:off x="1638300" y="1744123"/>
              <a:ext cx="338554" cy="461665"/>
            </a:xfrm>
            <a:prstGeom prst="rect">
              <a:avLst/>
            </a:prstGeom>
            <a:noFill/>
          </p:spPr>
          <p:txBody>
            <a:bodyPr wrap="none" rtlCol="0">
              <a:spAutoFit/>
            </a:bodyPr>
            <a:lstStyle/>
            <a:p>
              <a:r>
                <a:rPr lang="en-US" dirty="0" smtClean="0"/>
                <a:t>0</a:t>
              </a:r>
              <a:endParaRPr lang="en-US" dirty="0"/>
            </a:p>
          </p:txBody>
        </p:sp>
        <p:sp>
          <p:nvSpPr>
            <p:cNvPr id="275" name="TextBox 274"/>
            <p:cNvSpPr txBox="1"/>
            <p:nvPr/>
          </p:nvSpPr>
          <p:spPr>
            <a:xfrm>
              <a:off x="2006600" y="1731423"/>
              <a:ext cx="338554" cy="461665"/>
            </a:xfrm>
            <a:prstGeom prst="rect">
              <a:avLst/>
            </a:prstGeom>
            <a:noFill/>
          </p:spPr>
          <p:txBody>
            <a:bodyPr wrap="none" rtlCol="0">
              <a:spAutoFit/>
            </a:bodyPr>
            <a:lstStyle/>
            <a:p>
              <a:r>
                <a:rPr lang="en-US" dirty="0"/>
                <a:t>0</a:t>
              </a:r>
            </a:p>
          </p:txBody>
        </p:sp>
        <p:sp>
          <p:nvSpPr>
            <p:cNvPr id="276" name="Rectangle 275"/>
            <p:cNvSpPr/>
            <p:nvPr/>
          </p:nvSpPr>
          <p:spPr bwMode="auto">
            <a:xfrm>
              <a:off x="52832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77" name="Rectangle 276"/>
            <p:cNvSpPr/>
            <p:nvPr/>
          </p:nvSpPr>
          <p:spPr bwMode="auto">
            <a:xfrm>
              <a:off x="56388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78" name="Rectangle 277"/>
            <p:cNvSpPr/>
            <p:nvPr/>
          </p:nvSpPr>
          <p:spPr bwMode="auto">
            <a:xfrm>
              <a:off x="60071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79" name="Rectangle 278"/>
            <p:cNvSpPr/>
            <p:nvPr/>
          </p:nvSpPr>
          <p:spPr bwMode="auto">
            <a:xfrm>
              <a:off x="6375400" y="1807623"/>
              <a:ext cx="368300" cy="368300"/>
            </a:xfrm>
            <a:prstGeom prst="rect">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80" name="TextBox 279"/>
            <p:cNvSpPr txBox="1"/>
            <p:nvPr/>
          </p:nvSpPr>
          <p:spPr>
            <a:xfrm>
              <a:off x="5321300" y="1731423"/>
              <a:ext cx="338554" cy="461665"/>
            </a:xfrm>
            <a:prstGeom prst="rect">
              <a:avLst/>
            </a:prstGeom>
            <a:noFill/>
          </p:spPr>
          <p:txBody>
            <a:bodyPr wrap="none" rtlCol="0">
              <a:spAutoFit/>
            </a:bodyPr>
            <a:lstStyle/>
            <a:p>
              <a:r>
                <a:rPr lang="en-US" dirty="0" smtClean="0"/>
                <a:t>0</a:t>
              </a:r>
              <a:endParaRPr lang="en-US" dirty="0"/>
            </a:p>
          </p:txBody>
        </p:sp>
        <p:sp>
          <p:nvSpPr>
            <p:cNvPr id="281" name="TextBox 280"/>
            <p:cNvSpPr txBox="1"/>
            <p:nvPr/>
          </p:nvSpPr>
          <p:spPr>
            <a:xfrm>
              <a:off x="5702300" y="1744123"/>
              <a:ext cx="338554" cy="461665"/>
            </a:xfrm>
            <a:prstGeom prst="rect">
              <a:avLst/>
            </a:prstGeom>
            <a:noFill/>
          </p:spPr>
          <p:txBody>
            <a:bodyPr wrap="none" rtlCol="0">
              <a:spAutoFit/>
            </a:bodyPr>
            <a:lstStyle/>
            <a:p>
              <a:r>
                <a:rPr lang="en-US" dirty="0" smtClean="0"/>
                <a:t>1</a:t>
              </a:r>
              <a:endParaRPr lang="en-US" dirty="0"/>
            </a:p>
          </p:txBody>
        </p:sp>
        <p:sp>
          <p:nvSpPr>
            <p:cNvPr id="282" name="TextBox 281"/>
            <p:cNvSpPr txBox="1"/>
            <p:nvPr/>
          </p:nvSpPr>
          <p:spPr>
            <a:xfrm>
              <a:off x="6045200" y="1731423"/>
              <a:ext cx="338554" cy="461665"/>
            </a:xfrm>
            <a:prstGeom prst="rect">
              <a:avLst/>
            </a:prstGeom>
            <a:noFill/>
          </p:spPr>
          <p:txBody>
            <a:bodyPr wrap="none" rtlCol="0">
              <a:spAutoFit/>
            </a:bodyPr>
            <a:lstStyle/>
            <a:p>
              <a:r>
                <a:rPr lang="en-US" dirty="0" smtClean="0"/>
                <a:t>1</a:t>
              </a:r>
              <a:endParaRPr lang="en-US" dirty="0"/>
            </a:p>
          </p:txBody>
        </p:sp>
        <p:sp>
          <p:nvSpPr>
            <p:cNvPr id="283" name="TextBox 282"/>
            <p:cNvSpPr txBox="1"/>
            <p:nvPr/>
          </p:nvSpPr>
          <p:spPr>
            <a:xfrm>
              <a:off x="6413500" y="1744123"/>
              <a:ext cx="338554" cy="461665"/>
            </a:xfrm>
            <a:prstGeom prst="rect">
              <a:avLst/>
            </a:prstGeom>
            <a:noFill/>
          </p:spPr>
          <p:txBody>
            <a:bodyPr wrap="none" rtlCol="0">
              <a:spAutoFit/>
            </a:bodyPr>
            <a:lstStyle/>
            <a:p>
              <a:r>
                <a:rPr lang="en-US" dirty="0" smtClean="0"/>
                <a:t>0</a:t>
              </a:r>
              <a:endParaRPr lang="en-US" dirty="0"/>
            </a:p>
          </p:txBody>
        </p:sp>
      </p:grpSp>
      <p:sp>
        <p:nvSpPr>
          <p:cNvPr id="284" name="Rectangle 283"/>
          <p:cNvSpPr/>
          <p:nvPr/>
        </p:nvSpPr>
        <p:spPr>
          <a:xfrm>
            <a:off x="7582500" y="4861868"/>
            <a:ext cx="1474382" cy="461665"/>
          </a:xfrm>
          <a:prstGeom prst="rect">
            <a:avLst/>
          </a:prstGeom>
        </p:spPr>
        <p:txBody>
          <a:bodyPr wrap="none">
            <a:spAutoFit/>
          </a:bodyPr>
          <a:lstStyle/>
          <a:p>
            <a:r>
              <a:rPr lang="en-US" dirty="0">
                <a:latin typeface="+mj-lt"/>
                <a:sym typeface="Wingdings"/>
              </a:rPr>
              <a:t>Plaintext</a:t>
            </a:r>
            <a:endParaRPr lang="en-US" dirty="0">
              <a:latin typeface="+mj-lt"/>
            </a:endParaRPr>
          </a:p>
        </p:txBody>
      </p:sp>
      <p:cxnSp>
        <p:nvCxnSpPr>
          <p:cNvPr id="290" name="Straight Arrow Connector 289"/>
          <p:cNvCxnSpPr/>
          <p:nvPr/>
        </p:nvCxnSpPr>
        <p:spPr bwMode="auto">
          <a:xfrm>
            <a:off x="8362026" y="3109500"/>
            <a:ext cx="0" cy="35748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2" name="Straight Arrow Connector 291"/>
          <p:cNvCxnSpPr/>
          <p:nvPr/>
        </p:nvCxnSpPr>
        <p:spPr bwMode="auto">
          <a:xfrm>
            <a:off x="8362026" y="4616567"/>
            <a:ext cx="0" cy="35748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3" name="Title 292"/>
          <p:cNvSpPr>
            <a:spLocks noGrp="1"/>
          </p:cNvSpPr>
          <p:nvPr>
            <p:ph type="title"/>
          </p:nvPr>
        </p:nvSpPr>
        <p:spPr>
          <a:xfrm>
            <a:off x="93133" y="0"/>
            <a:ext cx="8314267" cy="440266"/>
          </a:xfrm>
        </p:spPr>
        <p:txBody>
          <a:bodyPr/>
          <a:lstStyle/>
          <a:p>
            <a:r>
              <a:rPr lang="en-US" sz="2400" dirty="0" smtClean="0"/>
              <a:t>Demonstrating How XOR works to encrypt/decrypt</a:t>
            </a:r>
            <a:endParaRPr lang="en-US" sz="2400" dirty="0"/>
          </a:p>
        </p:txBody>
      </p:sp>
      <p:sp>
        <p:nvSpPr>
          <p:cNvPr id="294" name="Rectangle 293"/>
          <p:cNvSpPr/>
          <p:nvPr/>
        </p:nvSpPr>
        <p:spPr>
          <a:xfrm>
            <a:off x="8142831" y="2028705"/>
            <a:ext cx="415498" cy="646331"/>
          </a:xfrm>
          <a:prstGeom prst="rect">
            <a:avLst/>
          </a:prstGeom>
        </p:spPr>
        <p:txBody>
          <a:bodyPr wrap="none">
            <a:spAutoFit/>
          </a:bodyPr>
          <a:lstStyle/>
          <a:p>
            <a:r>
              <a:rPr lang="en-US" sz="3600" b="1" dirty="0">
                <a:sym typeface="Wingdings"/>
              </a:rPr>
              <a:t>⊕</a:t>
            </a:r>
            <a:endParaRPr lang="en-US" sz="3600" dirty="0"/>
          </a:p>
        </p:txBody>
      </p:sp>
      <p:sp>
        <p:nvSpPr>
          <p:cNvPr id="295" name="Rectangle 294"/>
          <p:cNvSpPr/>
          <p:nvPr/>
        </p:nvSpPr>
        <p:spPr>
          <a:xfrm>
            <a:off x="8134365" y="3713576"/>
            <a:ext cx="415498" cy="646331"/>
          </a:xfrm>
          <a:prstGeom prst="rect">
            <a:avLst/>
          </a:prstGeom>
        </p:spPr>
        <p:txBody>
          <a:bodyPr wrap="none">
            <a:spAutoFit/>
          </a:bodyPr>
          <a:lstStyle/>
          <a:p>
            <a:r>
              <a:rPr lang="en-US" sz="3600" b="1" dirty="0">
                <a:sym typeface="Wingdings"/>
              </a:rPr>
              <a:t>⊕</a:t>
            </a:r>
            <a:endParaRPr lang="en-US" sz="3600" dirty="0"/>
          </a:p>
        </p:txBody>
      </p:sp>
      <p:sp>
        <p:nvSpPr>
          <p:cNvPr id="296" name="Rectangle 295"/>
          <p:cNvSpPr/>
          <p:nvPr/>
        </p:nvSpPr>
        <p:spPr>
          <a:xfrm>
            <a:off x="6455833" y="2604358"/>
            <a:ext cx="1248834" cy="461665"/>
          </a:xfrm>
          <a:prstGeom prst="rect">
            <a:avLst/>
          </a:prstGeom>
        </p:spPr>
        <p:txBody>
          <a:bodyPr wrap="square">
            <a:spAutoFit/>
          </a:bodyPr>
          <a:lstStyle/>
          <a:p>
            <a:pPr indent="-57150"/>
            <a:r>
              <a:rPr lang="en-US" dirty="0" smtClean="0">
                <a:sym typeface="Wingdings"/>
              </a:rPr>
              <a:t>B86D</a:t>
            </a:r>
            <a:r>
              <a:rPr lang="en-US" baseline="-25000" dirty="0" smtClean="0">
                <a:sym typeface="Wingdings"/>
              </a:rPr>
              <a:t>16</a:t>
            </a:r>
            <a:endParaRPr lang="en-US" dirty="0">
              <a:sym typeface="Wingdings"/>
            </a:endParaRPr>
          </a:p>
        </p:txBody>
      </p:sp>
      <p:sp>
        <p:nvSpPr>
          <p:cNvPr id="297" name="Rectangle 296"/>
          <p:cNvSpPr/>
          <p:nvPr/>
        </p:nvSpPr>
        <p:spPr>
          <a:xfrm>
            <a:off x="6464301" y="1749224"/>
            <a:ext cx="1045632" cy="461665"/>
          </a:xfrm>
          <a:prstGeom prst="rect">
            <a:avLst/>
          </a:prstGeom>
        </p:spPr>
        <p:txBody>
          <a:bodyPr wrap="square">
            <a:spAutoFit/>
          </a:bodyPr>
          <a:lstStyle/>
          <a:p>
            <a:pPr indent="-57150"/>
            <a:r>
              <a:rPr lang="en-US" dirty="0" smtClean="0">
                <a:sym typeface="Wingdings"/>
              </a:rPr>
              <a:t>4346</a:t>
            </a:r>
            <a:r>
              <a:rPr lang="en-US" baseline="-25000" dirty="0" smtClean="0">
                <a:sym typeface="Wingdings"/>
              </a:rPr>
              <a:t>16</a:t>
            </a:r>
            <a:endParaRPr lang="en-US" dirty="0">
              <a:sym typeface="Wingdings"/>
            </a:endParaRPr>
          </a:p>
        </p:txBody>
      </p:sp>
      <p:sp>
        <p:nvSpPr>
          <p:cNvPr id="298" name="Rectangle 297"/>
          <p:cNvSpPr/>
          <p:nvPr/>
        </p:nvSpPr>
        <p:spPr>
          <a:xfrm>
            <a:off x="6413501" y="3391758"/>
            <a:ext cx="1663700" cy="461665"/>
          </a:xfrm>
          <a:prstGeom prst="rect">
            <a:avLst/>
          </a:prstGeom>
        </p:spPr>
        <p:txBody>
          <a:bodyPr wrap="square">
            <a:spAutoFit/>
          </a:bodyPr>
          <a:lstStyle/>
          <a:p>
            <a:pPr indent="-57150"/>
            <a:r>
              <a:rPr lang="en-US" dirty="0" smtClean="0">
                <a:sym typeface="Wingdings"/>
              </a:rPr>
              <a:t>FB2B</a:t>
            </a:r>
            <a:r>
              <a:rPr lang="en-US" baseline="-25000" dirty="0" smtClean="0">
                <a:sym typeface="Wingdings"/>
              </a:rPr>
              <a:t>16</a:t>
            </a:r>
            <a:endParaRPr lang="en-US" dirty="0">
              <a:sym typeface="Wingdings"/>
            </a:endParaRPr>
          </a:p>
        </p:txBody>
      </p:sp>
      <p:sp>
        <p:nvSpPr>
          <p:cNvPr id="299" name="Rectangle 298"/>
          <p:cNvSpPr/>
          <p:nvPr/>
        </p:nvSpPr>
        <p:spPr>
          <a:xfrm>
            <a:off x="6472766" y="4153758"/>
            <a:ext cx="1248834" cy="461665"/>
          </a:xfrm>
          <a:prstGeom prst="rect">
            <a:avLst/>
          </a:prstGeom>
        </p:spPr>
        <p:txBody>
          <a:bodyPr wrap="square">
            <a:spAutoFit/>
          </a:bodyPr>
          <a:lstStyle/>
          <a:p>
            <a:pPr indent="-57150"/>
            <a:r>
              <a:rPr lang="en-US" dirty="0" smtClean="0">
                <a:sym typeface="Wingdings"/>
              </a:rPr>
              <a:t>B86D</a:t>
            </a:r>
            <a:r>
              <a:rPr lang="en-US" baseline="-25000" dirty="0" smtClean="0">
                <a:sym typeface="Wingdings"/>
              </a:rPr>
              <a:t>16</a:t>
            </a:r>
            <a:endParaRPr lang="en-US" dirty="0">
              <a:sym typeface="Wingdings"/>
            </a:endParaRPr>
          </a:p>
        </p:txBody>
      </p:sp>
      <p:sp>
        <p:nvSpPr>
          <p:cNvPr id="300" name="Rectangle 299"/>
          <p:cNvSpPr/>
          <p:nvPr/>
        </p:nvSpPr>
        <p:spPr>
          <a:xfrm>
            <a:off x="6472767" y="4881891"/>
            <a:ext cx="1045632" cy="461665"/>
          </a:xfrm>
          <a:prstGeom prst="rect">
            <a:avLst/>
          </a:prstGeom>
        </p:spPr>
        <p:txBody>
          <a:bodyPr wrap="square">
            <a:spAutoFit/>
          </a:bodyPr>
          <a:lstStyle/>
          <a:p>
            <a:pPr indent="-57150"/>
            <a:r>
              <a:rPr lang="en-US" dirty="0" smtClean="0">
                <a:sym typeface="Wingdings"/>
              </a:rPr>
              <a:t>4346</a:t>
            </a:r>
            <a:r>
              <a:rPr lang="en-US" baseline="-25000" dirty="0" smtClean="0">
                <a:sym typeface="Wingdings"/>
              </a:rPr>
              <a:t>16</a:t>
            </a:r>
            <a:endParaRPr lang="en-US" dirty="0">
              <a:sym typeface="Wingdings"/>
            </a:endParaRPr>
          </a:p>
        </p:txBody>
      </p:sp>
    </p:spTree>
    <p:extLst>
      <p:ext uri="{BB962C8B-B14F-4D97-AF65-F5344CB8AC3E}">
        <p14:creationId xmlns:p14="http://schemas.microsoft.com/office/powerpoint/2010/main" val="1200644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dissolve">
                                      <p:cBhvr>
                                        <p:cTn id="7" dur="500"/>
                                        <p:tgtEl>
                                          <p:spTgt spid="196"/>
                                        </p:tgtEl>
                                      </p:cBhvr>
                                    </p:animEffect>
                                  </p:childTnLst>
                                </p:cTn>
                              </p:par>
                              <p:par>
                                <p:cTn id="8" presetID="1"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dissolve">
                                      <p:cBhvr>
                                        <p:cTn id="18" dur="500"/>
                                        <p:tgtEl>
                                          <p:spTgt spid="18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3"/>
                                        </p:tgtEl>
                                        <p:attrNameLst>
                                          <p:attrName>style.visibility</p:attrName>
                                        </p:attrNameLst>
                                      </p:cBhvr>
                                      <p:to>
                                        <p:strVal val="visible"/>
                                      </p:to>
                                    </p:set>
                                    <p:animEffect transition="in" filter="dissolve">
                                      <p:cBhvr>
                                        <p:cTn id="21" dur="500"/>
                                        <p:tgtEl>
                                          <p:spTgt spid="18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84"/>
                                        </p:tgtEl>
                                        <p:attrNameLst>
                                          <p:attrName>style.visibility</p:attrName>
                                        </p:attrNameLst>
                                      </p:cBhvr>
                                      <p:to>
                                        <p:strVal val="visible"/>
                                      </p:to>
                                    </p:set>
                                    <p:animEffect transition="in" filter="dissolve">
                                      <p:cBhvr>
                                        <p:cTn id="24" dur="500"/>
                                        <p:tgtEl>
                                          <p:spTgt spid="18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85"/>
                                        </p:tgtEl>
                                        <p:attrNameLst>
                                          <p:attrName>style.visibility</p:attrName>
                                        </p:attrNameLst>
                                      </p:cBhvr>
                                      <p:to>
                                        <p:strVal val="visible"/>
                                      </p:to>
                                    </p:set>
                                    <p:animEffect transition="in" filter="dissolve">
                                      <p:cBhvr>
                                        <p:cTn id="27" dur="500"/>
                                        <p:tgtEl>
                                          <p:spTgt spid="18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9"/>
                                        </p:tgtEl>
                                        <p:attrNameLst>
                                          <p:attrName>style.visibility</p:attrName>
                                        </p:attrNameLst>
                                      </p:cBhvr>
                                      <p:to>
                                        <p:strVal val="visible"/>
                                      </p:to>
                                    </p:set>
                                    <p:animEffect transition="in" filter="dissolve">
                                      <p:cBhvr>
                                        <p:cTn id="32" dur="500"/>
                                        <p:tgtEl>
                                          <p:spTgt spid="18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92"/>
                                        </p:tgtEl>
                                        <p:attrNameLst>
                                          <p:attrName>style.visibility</p:attrName>
                                        </p:attrNameLst>
                                      </p:cBhvr>
                                      <p:to>
                                        <p:strVal val="visible"/>
                                      </p:to>
                                    </p:set>
                                    <p:animEffect transition="in" filter="dissolve">
                                      <p:cBhvr>
                                        <p:cTn id="35" dur="500"/>
                                        <p:tgtEl>
                                          <p:spTgt spid="19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90"/>
                                        </p:tgtEl>
                                        <p:attrNameLst>
                                          <p:attrName>style.visibility</p:attrName>
                                        </p:attrNameLst>
                                      </p:cBhvr>
                                      <p:to>
                                        <p:strVal val="visible"/>
                                      </p:to>
                                    </p:set>
                                    <p:animEffect transition="in" filter="dissolve">
                                      <p:cBhvr>
                                        <p:cTn id="38" dur="500"/>
                                        <p:tgtEl>
                                          <p:spTgt spid="19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91"/>
                                        </p:tgtEl>
                                        <p:attrNameLst>
                                          <p:attrName>style.visibility</p:attrName>
                                        </p:attrNameLst>
                                      </p:cBhvr>
                                      <p:to>
                                        <p:strVal val="visible"/>
                                      </p:to>
                                    </p:set>
                                    <p:animEffect transition="in" filter="dissolve">
                                      <p:cBhvr>
                                        <p:cTn id="41" dur="500"/>
                                        <p:tgtEl>
                                          <p:spTgt spid="19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94"/>
                                        </p:tgtEl>
                                        <p:attrNameLst>
                                          <p:attrName>style.visibility</p:attrName>
                                        </p:attrNameLst>
                                      </p:cBhvr>
                                      <p:to>
                                        <p:strVal val="visible"/>
                                      </p:to>
                                    </p:set>
                                    <p:animEffect transition="in" filter="dissolve">
                                      <p:cBhvr>
                                        <p:cTn id="44" dur="500"/>
                                        <p:tgtEl>
                                          <p:spTgt spid="19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97"/>
                                        </p:tgtEl>
                                        <p:attrNameLst>
                                          <p:attrName>style.visibility</p:attrName>
                                        </p:attrNameLst>
                                      </p:cBhvr>
                                      <p:to>
                                        <p:strVal val="visible"/>
                                      </p:to>
                                    </p:set>
                                    <p:animEffect transition="in" filter="dissolve">
                                      <p:cBhvr>
                                        <p:cTn id="47" dur="500"/>
                                        <p:tgtEl>
                                          <p:spTgt spid="29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01"/>
                                        </p:tgtEl>
                                        <p:attrNameLst>
                                          <p:attrName>style.visibility</p:attrName>
                                        </p:attrNameLst>
                                      </p:cBhvr>
                                      <p:to>
                                        <p:strVal val="visible"/>
                                      </p:to>
                                    </p:set>
                                    <p:animEffect transition="in" filter="dissolve">
                                      <p:cBhvr>
                                        <p:cTn id="52" dur="500"/>
                                        <p:tgtEl>
                                          <p:spTgt spid="20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94"/>
                                        </p:tgtEl>
                                        <p:attrNameLst>
                                          <p:attrName>style.visibility</p:attrName>
                                        </p:attrNameLst>
                                      </p:cBhvr>
                                      <p:to>
                                        <p:strVal val="visible"/>
                                      </p:to>
                                    </p:set>
                                    <p:animEffect transition="in" filter="dissolve">
                                      <p:cBhvr>
                                        <p:cTn id="55" dur="500"/>
                                        <p:tgtEl>
                                          <p:spTgt spid="294"/>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97"/>
                                        </p:tgtEl>
                                        <p:attrNameLst>
                                          <p:attrName>style.visibility</p:attrName>
                                        </p:attrNameLst>
                                      </p:cBhvr>
                                      <p:to>
                                        <p:strVal val="visible"/>
                                      </p:to>
                                    </p:set>
                                    <p:animEffect transition="in" filter="dissolve">
                                      <p:cBhvr>
                                        <p:cTn id="60" dur="500"/>
                                        <p:tgtEl>
                                          <p:spTgt spid="197"/>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95"/>
                                        </p:tgtEl>
                                        <p:attrNameLst>
                                          <p:attrName>style.visibility</p:attrName>
                                        </p:attrNameLst>
                                      </p:cBhvr>
                                      <p:to>
                                        <p:strVal val="visible"/>
                                      </p:to>
                                    </p:set>
                                    <p:animEffect transition="in" filter="dissolve">
                                      <p:cBhvr>
                                        <p:cTn id="63" dur="500"/>
                                        <p:tgtEl>
                                          <p:spTgt spid="195"/>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96"/>
                                        </p:tgtEl>
                                        <p:attrNameLst>
                                          <p:attrName>style.visibility</p:attrName>
                                        </p:attrNameLst>
                                      </p:cBhvr>
                                      <p:to>
                                        <p:strVal val="visible"/>
                                      </p:to>
                                    </p:set>
                                    <p:animEffect transition="in" filter="dissolve">
                                      <p:cBhvr>
                                        <p:cTn id="66" dur="500"/>
                                        <p:tgtEl>
                                          <p:spTgt spid="29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05"/>
                                        </p:tgtEl>
                                        <p:attrNameLst>
                                          <p:attrName>style.visibility</p:attrName>
                                        </p:attrNameLst>
                                      </p:cBhvr>
                                      <p:to>
                                        <p:strVal val="visible"/>
                                      </p:to>
                                    </p:set>
                                    <p:animEffect transition="in" filter="dissolve">
                                      <p:cBhvr>
                                        <p:cTn id="71" dur="500"/>
                                        <p:tgtEl>
                                          <p:spTgt spid="205"/>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04"/>
                                        </p:tgtEl>
                                        <p:attrNameLst>
                                          <p:attrName>style.visibility</p:attrName>
                                        </p:attrNameLst>
                                      </p:cBhvr>
                                      <p:to>
                                        <p:strVal val="visible"/>
                                      </p:to>
                                    </p:set>
                                    <p:animEffect transition="in" filter="dissolve">
                                      <p:cBhvr>
                                        <p:cTn id="74" dur="500"/>
                                        <p:tgtEl>
                                          <p:spTgt spid="204"/>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206"/>
                                        </p:tgtEl>
                                        <p:attrNameLst>
                                          <p:attrName>style.visibility</p:attrName>
                                        </p:attrNameLst>
                                      </p:cBhvr>
                                      <p:to>
                                        <p:strVal val="visible"/>
                                      </p:to>
                                    </p:set>
                                    <p:animEffect transition="in" filter="dissolve">
                                      <p:cBhvr>
                                        <p:cTn id="77" dur="500"/>
                                        <p:tgtEl>
                                          <p:spTgt spid="206"/>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07"/>
                                        </p:tgtEl>
                                        <p:attrNameLst>
                                          <p:attrName>style.visibility</p:attrName>
                                        </p:attrNameLst>
                                      </p:cBhvr>
                                      <p:to>
                                        <p:strVal val="visible"/>
                                      </p:to>
                                    </p:set>
                                    <p:animEffect transition="in" filter="dissolve">
                                      <p:cBhvr>
                                        <p:cTn id="80" dur="500"/>
                                        <p:tgtEl>
                                          <p:spTgt spid="207"/>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dissolve">
                                      <p:cBhvr>
                                        <p:cTn id="85" dur="500"/>
                                        <p:tgtEl>
                                          <p:spTgt spid="131"/>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132"/>
                                        </p:tgtEl>
                                        <p:attrNameLst>
                                          <p:attrName>style.visibility</p:attrName>
                                        </p:attrNameLst>
                                      </p:cBhvr>
                                      <p:to>
                                        <p:strVal val="visible"/>
                                      </p:to>
                                    </p:set>
                                    <p:animEffect transition="in" filter="dissolve">
                                      <p:cBhvr>
                                        <p:cTn id="90" dur="500"/>
                                        <p:tgtEl>
                                          <p:spTgt spid="132"/>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133"/>
                                        </p:tgtEl>
                                        <p:attrNameLst>
                                          <p:attrName>style.visibility</p:attrName>
                                        </p:attrNameLst>
                                      </p:cBhvr>
                                      <p:to>
                                        <p:strVal val="visible"/>
                                      </p:to>
                                    </p:set>
                                    <p:animEffect transition="in" filter="dissolve">
                                      <p:cBhvr>
                                        <p:cTn id="95" dur="500"/>
                                        <p:tgtEl>
                                          <p:spTgt spid="133"/>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134"/>
                                        </p:tgtEl>
                                        <p:attrNameLst>
                                          <p:attrName>style.visibility</p:attrName>
                                        </p:attrNameLst>
                                      </p:cBhvr>
                                      <p:to>
                                        <p:strVal val="visible"/>
                                      </p:to>
                                    </p:set>
                                    <p:animEffect transition="in" filter="dissolve">
                                      <p:cBhvr>
                                        <p:cTn id="100" dur="500"/>
                                        <p:tgtEl>
                                          <p:spTgt spid="134"/>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dissolve">
                                      <p:cBhvr>
                                        <p:cTn id="105" dur="500"/>
                                        <p:tgtEl>
                                          <p:spTgt spid="119"/>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20"/>
                                        </p:tgtEl>
                                        <p:attrNameLst>
                                          <p:attrName>style.visibility</p:attrName>
                                        </p:attrNameLst>
                                      </p:cBhvr>
                                      <p:to>
                                        <p:strVal val="visible"/>
                                      </p:to>
                                    </p:set>
                                    <p:animEffect transition="in" filter="dissolve">
                                      <p:cBhvr>
                                        <p:cTn id="110" dur="500"/>
                                        <p:tgtEl>
                                          <p:spTgt spid="120"/>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121"/>
                                        </p:tgtEl>
                                        <p:attrNameLst>
                                          <p:attrName>style.visibility</p:attrName>
                                        </p:attrNameLst>
                                      </p:cBhvr>
                                      <p:to>
                                        <p:strVal val="visible"/>
                                      </p:to>
                                    </p:set>
                                    <p:animEffect transition="in" filter="dissolve">
                                      <p:cBhvr>
                                        <p:cTn id="115" dur="500"/>
                                        <p:tgtEl>
                                          <p:spTgt spid="121"/>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122"/>
                                        </p:tgtEl>
                                        <p:attrNameLst>
                                          <p:attrName>style.visibility</p:attrName>
                                        </p:attrNameLst>
                                      </p:cBhvr>
                                      <p:to>
                                        <p:strVal val="visible"/>
                                      </p:to>
                                    </p:set>
                                    <p:animEffect transition="in" filter="dissolve">
                                      <p:cBhvr>
                                        <p:cTn id="120" dur="500"/>
                                        <p:tgtEl>
                                          <p:spTgt spid="122"/>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23"/>
                                        </p:tgtEl>
                                        <p:attrNameLst>
                                          <p:attrName>style.visibility</p:attrName>
                                        </p:attrNameLst>
                                      </p:cBhvr>
                                      <p:to>
                                        <p:strVal val="visible"/>
                                      </p:to>
                                    </p:set>
                                    <p:animEffect transition="in" filter="dissolve">
                                      <p:cBhvr>
                                        <p:cTn id="125" dur="500"/>
                                        <p:tgtEl>
                                          <p:spTgt spid="123"/>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124"/>
                                        </p:tgtEl>
                                        <p:attrNameLst>
                                          <p:attrName>style.visibility</p:attrName>
                                        </p:attrNameLst>
                                      </p:cBhvr>
                                      <p:to>
                                        <p:strVal val="visible"/>
                                      </p:to>
                                    </p:set>
                                    <p:animEffect transition="in" filter="dissolve">
                                      <p:cBhvr>
                                        <p:cTn id="130" dur="500"/>
                                        <p:tgtEl>
                                          <p:spTgt spid="124"/>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125"/>
                                        </p:tgtEl>
                                        <p:attrNameLst>
                                          <p:attrName>style.visibility</p:attrName>
                                        </p:attrNameLst>
                                      </p:cBhvr>
                                      <p:to>
                                        <p:strVal val="visible"/>
                                      </p:to>
                                    </p:set>
                                    <p:animEffect transition="in" filter="dissolve">
                                      <p:cBhvr>
                                        <p:cTn id="133" dur="500"/>
                                        <p:tgtEl>
                                          <p:spTgt spid="125"/>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126"/>
                                        </p:tgtEl>
                                        <p:attrNameLst>
                                          <p:attrName>style.visibility</p:attrName>
                                        </p:attrNameLst>
                                      </p:cBhvr>
                                      <p:to>
                                        <p:strVal val="visible"/>
                                      </p:to>
                                    </p:set>
                                    <p:animEffect transition="in" filter="dissolve">
                                      <p:cBhvr>
                                        <p:cTn id="136" dur="500"/>
                                        <p:tgtEl>
                                          <p:spTgt spid="126"/>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139"/>
                                        </p:tgtEl>
                                        <p:attrNameLst>
                                          <p:attrName>style.visibility</p:attrName>
                                        </p:attrNameLst>
                                      </p:cBhvr>
                                      <p:to>
                                        <p:strVal val="visible"/>
                                      </p:to>
                                    </p:set>
                                    <p:animEffect transition="in" filter="dissolve">
                                      <p:cBhvr>
                                        <p:cTn id="139" dur="500"/>
                                        <p:tgtEl>
                                          <p:spTgt spid="139"/>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140"/>
                                        </p:tgtEl>
                                        <p:attrNameLst>
                                          <p:attrName>style.visibility</p:attrName>
                                        </p:attrNameLst>
                                      </p:cBhvr>
                                      <p:to>
                                        <p:strVal val="visible"/>
                                      </p:to>
                                    </p:set>
                                    <p:animEffect transition="in" filter="dissolve">
                                      <p:cBhvr>
                                        <p:cTn id="142" dur="500"/>
                                        <p:tgtEl>
                                          <p:spTgt spid="140"/>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141"/>
                                        </p:tgtEl>
                                        <p:attrNameLst>
                                          <p:attrName>style.visibility</p:attrName>
                                        </p:attrNameLst>
                                      </p:cBhvr>
                                      <p:to>
                                        <p:strVal val="visible"/>
                                      </p:to>
                                    </p:set>
                                    <p:animEffect transition="in" filter="dissolve">
                                      <p:cBhvr>
                                        <p:cTn id="145" dur="500"/>
                                        <p:tgtEl>
                                          <p:spTgt spid="141"/>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142"/>
                                        </p:tgtEl>
                                        <p:attrNameLst>
                                          <p:attrName>style.visibility</p:attrName>
                                        </p:attrNameLst>
                                      </p:cBhvr>
                                      <p:to>
                                        <p:strVal val="visible"/>
                                      </p:to>
                                    </p:set>
                                    <p:animEffect transition="in" filter="dissolve">
                                      <p:cBhvr>
                                        <p:cTn id="148" dur="500"/>
                                        <p:tgtEl>
                                          <p:spTgt spid="142"/>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grpId="0" nodeType="clickEffect">
                                  <p:stCondLst>
                                    <p:cond delay="0"/>
                                  </p:stCondLst>
                                  <p:childTnLst>
                                    <p:set>
                                      <p:cBhvr>
                                        <p:cTn id="152" dur="1" fill="hold">
                                          <p:stCondLst>
                                            <p:cond delay="0"/>
                                          </p:stCondLst>
                                        </p:cTn>
                                        <p:tgtEl>
                                          <p:spTgt spid="298"/>
                                        </p:tgtEl>
                                        <p:attrNameLst>
                                          <p:attrName>style.visibility</p:attrName>
                                        </p:attrNameLst>
                                      </p:cBhvr>
                                      <p:to>
                                        <p:strVal val="visible"/>
                                      </p:to>
                                    </p:set>
                                    <p:animEffect transition="in" filter="dissolve">
                                      <p:cBhvr>
                                        <p:cTn id="153" dur="500"/>
                                        <p:tgtEl>
                                          <p:spTgt spid="298"/>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203"/>
                                        </p:tgtEl>
                                        <p:attrNameLst>
                                          <p:attrName>style.visibility</p:attrName>
                                        </p:attrNameLst>
                                      </p:cBhvr>
                                      <p:to>
                                        <p:strVal val="visible"/>
                                      </p:to>
                                    </p:set>
                                    <p:animEffect transition="in" filter="dissolve">
                                      <p:cBhvr>
                                        <p:cTn id="156" dur="500"/>
                                        <p:tgtEl>
                                          <p:spTgt spid="203"/>
                                        </p:tgtEl>
                                      </p:cBhvr>
                                    </p:animEffect>
                                  </p:childTnLst>
                                </p:cTn>
                              </p:par>
                              <p:par>
                                <p:cTn id="157" presetID="9" presetClass="entr" presetSubtype="0" fill="hold" nodeType="withEffect">
                                  <p:stCondLst>
                                    <p:cond delay="0"/>
                                  </p:stCondLst>
                                  <p:childTnLst>
                                    <p:set>
                                      <p:cBhvr>
                                        <p:cTn id="158" dur="1" fill="hold">
                                          <p:stCondLst>
                                            <p:cond delay="0"/>
                                          </p:stCondLst>
                                        </p:cTn>
                                        <p:tgtEl>
                                          <p:spTgt spid="290"/>
                                        </p:tgtEl>
                                        <p:attrNameLst>
                                          <p:attrName>style.visibility</p:attrName>
                                        </p:attrNameLst>
                                      </p:cBhvr>
                                      <p:to>
                                        <p:strVal val="visible"/>
                                      </p:to>
                                    </p:set>
                                    <p:animEffect transition="in" filter="dissolve">
                                      <p:cBhvr>
                                        <p:cTn id="159" dur="500"/>
                                        <p:tgtEl>
                                          <p:spTgt spid="290"/>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grpId="0" nodeType="clickEffect">
                                  <p:stCondLst>
                                    <p:cond delay="0"/>
                                  </p:stCondLst>
                                  <p:childTnLst>
                                    <p:set>
                                      <p:cBhvr>
                                        <p:cTn id="163" dur="1" fill="hold">
                                          <p:stCondLst>
                                            <p:cond delay="0"/>
                                          </p:stCondLst>
                                        </p:cTn>
                                        <p:tgtEl>
                                          <p:spTgt spid="295"/>
                                        </p:tgtEl>
                                        <p:attrNameLst>
                                          <p:attrName>style.visibility</p:attrName>
                                        </p:attrNameLst>
                                      </p:cBhvr>
                                      <p:to>
                                        <p:strVal val="visible"/>
                                      </p:to>
                                    </p:set>
                                    <p:animEffect transition="in" filter="dissolve">
                                      <p:cBhvr>
                                        <p:cTn id="164" dur="500"/>
                                        <p:tgtEl>
                                          <p:spTgt spid="295"/>
                                        </p:tgtEl>
                                      </p:cBhvr>
                                    </p:animEffect>
                                  </p:childTnLst>
                                </p:cTn>
                              </p:par>
                              <p:par>
                                <p:cTn id="165" presetID="9" presetClass="entr" presetSubtype="0" fill="hold" nodeType="withEffect">
                                  <p:stCondLst>
                                    <p:cond delay="0"/>
                                  </p:stCondLst>
                                  <p:childTnLst>
                                    <p:set>
                                      <p:cBhvr>
                                        <p:cTn id="166" dur="1" fill="hold">
                                          <p:stCondLst>
                                            <p:cond delay="0"/>
                                          </p:stCondLst>
                                        </p:cTn>
                                        <p:tgtEl>
                                          <p:spTgt spid="241"/>
                                        </p:tgtEl>
                                        <p:attrNameLst>
                                          <p:attrName>style.visibility</p:attrName>
                                        </p:attrNameLst>
                                      </p:cBhvr>
                                      <p:to>
                                        <p:strVal val="visible"/>
                                      </p:to>
                                    </p:set>
                                    <p:animEffect transition="in" filter="dissolve">
                                      <p:cBhvr>
                                        <p:cTn id="167" dur="500"/>
                                        <p:tgtEl>
                                          <p:spTgt spid="241"/>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nodeType="clickEffect">
                                  <p:stCondLst>
                                    <p:cond delay="0"/>
                                  </p:stCondLst>
                                  <p:childTnLst>
                                    <p:set>
                                      <p:cBhvr>
                                        <p:cTn id="171" dur="1" fill="hold">
                                          <p:stCondLst>
                                            <p:cond delay="0"/>
                                          </p:stCondLst>
                                        </p:cTn>
                                        <p:tgtEl>
                                          <p:spTgt spid="208"/>
                                        </p:tgtEl>
                                        <p:attrNameLst>
                                          <p:attrName>style.visibility</p:attrName>
                                        </p:attrNameLst>
                                      </p:cBhvr>
                                      <p:to>
                                        <p:strVal val="visible"/>
                                      </p:to>
                                    </p:set>
                                    <p:animEffect transition="in" filter="dissolve">
                                      <p:cBhvr>
                                        <p:cTn id="172" dur="500"/>
                                        <p:tgtEl>
                                          <p:spTgt spid="208"/>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299"/>
                                        </p:tgtEl>
                                        <p:attrNameLst>
                                          <p:attrName>style.visibility</p:attrName>
                                        </p:attrNameLst>
                                      </p:cBhvr>
                                      <p:to>
                                        <p:strVal val="visible"/>
                                      </p:to>
                                    </p:set>
                                    <p:animEffect transition="in" filter="dissolve">
                                      <p:cBhvr>
                                        <p:cTn id="175" dur="500"/>
                                        <p:tgtEl>
                                          <p:spTgt spid="299"/>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246"/>
                                        </p:tgtEl>
                                        <p:attrNameLst>
                                          <p:attrName>style.visibility</p:attrName>
                                        </p:attrNameLst>
                                      </p:cBhvr>
                                      <p:to>
                                        <p:strVal val="visible"/>
                                      </p:to>
                                    </p:set>
                                    <p:animEffect transition="in" filter="dissolve">
                                      <p:cBhvr>
                                        <p:cTn id="178" dur="500"/>
                                        <p:tgtEl>
                                          <p:spTgt spid="246"/>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grpId="0" nodeType="clickEffect">
                                  <p:stCondLst>
                                    <p:cond delay="0"/>
                                  </p:stCondLst>
                                  <p:childTnLst>
                                    <p:set>
                                      <p:cBhvr>
                                        <p:cTn id="182" dur="1" fill="hold">
                                          <p:stCondLst>
                                            <p:cond delay="0"/>
                                          </p:stCondLst>
                                        </p:cTn>
                                        <p:tgtEl>
                                          <p:spTgt spid="248"/>
                                        </p:tgtEl>
                                        <p:attrNameLst>
                                          <p:attrName>style.visibility</p:attrName>
                                        </p:attrNameLst>
                                      </p:cBhvr>
                                      <p:to>
                                        <p:strVal val="visible"/>
                                      </p:to>
                                    </p:set>
                                    <p:animEffect transition="in" filter="dissolve">
                                      <p:cBhvr>
                                        <p:cTn id="183" dur="500"/>
                                        <p:tgtEl>
                                          <p:spTgt spid="248"/>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247"/>
                                        </p:tgtEl>
                                        <p:attrNameLst>
                                          <p:attrName>style.visibility</p:attrName>
                                        </p:attrNameLst>
                                      </p:cBhvr>
                                      <p:to>
                                        <p:strVal val="visible"/>
                                      </p:to>
                                    </p:set>
                                    <p:animEffect transition="in" filter="dissolve">
                                      <p:cBhvr>
                                        <p:cTn id="186" dur="500"/>
                                        <p:tgtEl>
                                          <p:spTgt spid="247"/>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249"/>
                                        </p:tgtEl>
                                        <p:attrNameLst>
                                          <p:attrName>style.visibility</p:attrName>
                                        </p:attrNameLst>
                                      </p:cBhvr>
                                      <p:to>
                                        <p:strVal val="visible"/>
                                      </p:to>
                                    </p:set>
                                    <p:animEffect transition="in" filter="dissolve">
                                      <p:cBhvr>
                                        <p:cTn id="189" dur="500"/>
                                        <p:tgtEl>
                                          <p:spTgt spid="249"/>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250"/>
                                        </p:tgtEl>
                                        <p:attrNameLst>
                                          <p:attrName>style.visibility</p:attrName>
                                        </p:attrNameLst>
                                      </p:cBhvr>
                                      <p:to>
                                        <p:strVal val="visible"/>
                                      </p:to>
                                    </p:set>
                                    <p:animEffect transition="in" filter="dissolve">
                                      <p:cBhvr>
                                        <p:cTn id="192" dur="500"/>
                                        <p:tgtEl>
                                          <p:spTgt spid="250"/>
                                        </p:tgtEl>
                                      </p:cBhvr>
                                    </p:animEffect>
                                  </p:childTnLst>
                                </p:cTn>
                              </p:par>
                            </p:childTnLst>
                          </p:cTn>
                        </p:par>
                      </p:childTnLst>
                    </p:cTn>
                  </p:par>
                  <p:par>
                    <p:cTn id="193" fill="hold">
                      <p:stCondLst>
                        <p:cond delay="indefinite"/>
                      </p:stCondLst>
                      <p:childTnLst>
                        <p:par>
                          <p:cTn id="194" fill="hold">
                            <p:stCondLst>
                              <p:cond delay="0"/>
                            </p:stCondLst>
                            <p:childTnLst>
                              <p:par>
                                <p:cTn id="195" presetID="9" presetClass="entr" presetSubtype="0" fill="hold" nodeType="clickEffect">
                                  <p:stCondLst>
                                    <p:cond delay="0"/>
                                  </p:stCondLst>
                                  <p:childTnLst>
                                    <p:set>
                                      <p:cBhvr>
                                        <p:cTn id="196" dur="1" fill="hold">
                                          <p:stCondLst>
                                            <p:cond delay="0"/>
                                          </p:stCondLst>
                                        </p:cTn>
                                        <p:tgtEl>
                                          <p:spTgt spid="251"/>
                                        </p:tgtEl>
                                        <p:attrNameLst>
                                          <p:attrName>style.visibility</p:attrName>
                                        </p:attrNameLst>
                                      </p:cBhvr>
                                      <p:to>
                                        <p:strVal val="visible"/>
                                      </p:to>
                                    </p:set>
                                    <p:animEffect transition="in" filter="dissolve">
                                      <p:cBhvr>
                                        <p:cTn id="197" dur="500"/>
                                        <p:tgtEl>
                                          <p:spTgt spid="251"/>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300"/>
                                        </p:tgtEl>
                                        <p:attrNameLst>
                                          <p:attrName>style.visibility</p:attrName>
                                        </p:attrNameLst>
                                      </p:cBhvr>
                                      <p:to>
                                        <p:strVal val="visible"/>
                                      </p:to>
                                    </p:set>
                                    <p:animEffect transition="in" filter="dissolve">
                                      <p:cBhvr>
                                        <p:cTn id="200" dur="500"/>
                                        <p:tgtEl>
                                          <p:spTgt spid="300"/>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284"/>
                                        </p:tgtEl>
                                        <p:attrNameLst>
                                          <p:attrName>style.visibility</p:attrName>
                                        </p:attrNameLst>
                                      </p:cBhvr>
                                      <p:to>
                                        <p:strVal val="visible"/>
                                      </p:to>
                                    </p:set>
                                    <p:animEffect transition="in" filter="dissolve">
                                      <p:cBhvr>
                                        <p:cTn id="203"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P spid="125" grpId="0"/>
      <p:bldP spid="126" grpId="0"/>
      <p:bldP spid="131" grpId="0"/>
      <p:bldP spid="132" grpId="0"/>
      <p:bldP spid="133" grpId="0"/>
      <p:bldP spid="134" grpId="0"/>
      <p:bldP spid="139" grpId="0"/>
      <p:bldP spid="140" grpId="0"/>
      <p:bldP spid="141" grpId="0"/>
      <p:bldP spid="142" grpId="0"/>
      <p:bldP spid="182" grpId="0"/>
      <p:bldP spid="183" grpId="0"/>
      <p:bldP spid="184" grpId="0"/>
      <p:bldP spid="185" grpId="0"/>
      <p:bldP spid="189" grpId="0" animBg="1"/>
      <p:bldP spid="190" grpId="0"/>
      <p:bldP spid="191" grpId="0"/>
      <p:bldP spid="192" grpId="0" animBg="1"/>
      <p:bldP spid="194" grpId="0"/>
      <p:bldP spid="195" grpId="0"/>
      <p:bldP spid="203" grpId="0"/>
      <p:bldP spid="204" grpId="0"/>
      <p:bldP spid="205" grpId="0"/>
      <p:bldP spid="206" grpId="0"/>
      <p:bldP spid="207" grpId="0"/>
      <p:bldP spid="246" grpId="0"/>
      <p:bldP spid="247" grpId="0"/>
      <p:bldP spid="248" grpId="0"/>
      <p:bldP spid="249" grpId="0"/>
      <p:bldP spid="250" grpId="0"/>
      <p:bldP spid="284" grpId="0"/>
      <p:bldP spid="294" grpId="0"/>
      <p:bldP spid="295" grpId="0"/>
      <p:bldP spid="296" grpId="0"/>
      <p:bldP spid="297" grpId="0"/>
      <p:bldP spid="298" grpId="0"/>
      <p:bldP spid="299" grpId="0"/>
      <p:bldP spid="300"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 on cryptosystems</a:t>
            </a:r>
            <a:endParaRPr lang="en-US" dirty="0"/>
          </a:p>
        </p:txBody>
      </p:sp>
      <p:sp>
        <p:nvSpPr>
          <p:cNvPr id="3" name="Content Placeholder 2"/>
          <p:cNvSpPr>
            <a:spLocks noGrp="1"/>
          </p:cNvSpPr>
          <p:nvPr>
            <p:ph idx="1"/>
          </p:nvPr>
        </p:nvSpPr>
        <p:spPr/>
        <p:txBody>
          <a:bodyPr/>
          <a:lstStyle/>
          <a:p>
            <a:pPr marL="0" indent="0">
              <a:buNone/>
            </a:pPr>
            <a:r>
              <a:rPr lang="en-US" sz="2000" dirty="0" smtClean="0"/>
              <a:t>In order of increasing attacker capability:</a:t>
            </a:r>
          </a:p>
          <a:p>
            <a:r>
              <a:rPr lang="en-US" sz="2000" b="1" dirty="0" err="1" smtClean="0"/>
              <a:t>Ciphertext</a:t>
            </a:r>
            <a:r>
              <a:rPr lang="en-US" sz="2000" b="1" dirty="0" smtClean="0"/>
              <a:t> only</a:t>
            </a:r>
            <a:r>
              <a:rPr lang="en-US" sz="2000" dirty="0" smtClean="0"/>
              <a:t>: Attacker can observe the encrypted stream but can’t provide inputs to be encrypted</a:t>
            </a:r>
          </a:p>
          <a:p>
            <a:r>
              <a:rPr lang="en-US" sz="2000" b="1" dirty="0" smtClean="0"/>
              <a:t>Known plaintext</a:t>
            </a:r>
            <a:r>
              <a:rPr lang="en-US" sz="2000" dirty="0" smtClean="0"/>
              <a:t>: Attacker knows what the plaintext was and knows the corresponding </a:t>
            </a:r>
            <a:r>
              <a:rPr lang="en-US" sz="2000" dirty="0" err="1" smtClean="0"/>
              <a:t>ciphertext</a:t>
            </a:r>
            <a:endParaRPr lang="en-US" sz="2000" dirty="0" smtClean="0"/>
          </a:p>
          <a:p>
            <a:r>
              <a:rPr lang="en-US" sz="2000" b="1" dirty="0" smtClean="0"/>
              <a:t>Chosen plaintext</a:t>
            </a:r>
            <a:r>
              <a:rPr lang="en-US" sz="2000" dirty="0" smtClean="0"/>
              <a:t>: Attacker can choose plaintext to be encrypted and can see the corresponding </a:t>
            </a:r>
            <a:r>
              <a:rPr lang="en-US" sz="2000" dirty="0" err="1" smtClean="0"/>
              <a:t>ciphertext</a:t>
            </a:r>
            <a:endParaRPr lang="en-US" sz="2000" dirty="0" smtClean="0"/>
          </a:p>
          <a:p>
            <a:r>
              <a:rPr lang="en-US" sz="2000" b="1" dirty="0" smtClean="0"/>
              <a:t>Chosen </a:t>
            </a:r>
            <a:r>
              <a:rPr lang="en-US" sz="2000" b="1" dirty="0" err="1" smtClean="0"/>
              <a:t>ciphertext</a:t>
            </a:r>
            <a:r>
              <a:rPr lang="en-US" sz="2000" dirty="0" smtClean="0"/>
              <a:t>: Attacker can obtain the decryption of some chosen </a:t>
            </a:r>
            <a:r>
              <a:rPr lang="en-US" sz="2000" dirty="0" err="1" smtClean="0"/>
              <a:t>ciphertext</a:t>
            </a:r>
            <a:endParaRPr lang="en-US" sz="2000" dirty="0" smtClean="0"/>
          </a:p>
          <a:p>
            <a:endParaRPr lang="en-US" sz="2000" dirty="0"/>
          </a:p>
        </p:txBody>
      </p:sp>
    </p:spTree>
    <p:extLst>
      <p:ext uri="{BB962C8B-B14F-4D97-AF65-F5344CB8AC3E}">
        <p14:creationId xmlns:p14="http://schemas.microsoft.com/office/powerpoint/2010/main" val="3486423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237067"/>
            <a:ext cx="8077200" cy="778933"/>
          </a:xfrm>
        </p:spPr>
        <p:txBody>
          <a:bodyPr/>
          <a:lstStyle/>
          <a:p>
            <a:r>
              <a:rPr lang="en-US" dirty="0" smtClean="0"/>
              <a:t>What’s a good key length (symmetric crypto)?</a:t>
            </a:r>
            <a:endParaRPr lang="en-US" dirty="0"/>
          </a:p>
        </p:txBody>
      </p:sp>
      <p:sp>
        <p:nvSpPr>
          <p:cNvPr id="3" name="Content Placeholder 2"/>
          <p:cNvSpPr>
            <a:spLocks noGrp="1"/>
          </p:cNvSpPr>
          <p:nvPr>
            <p:ph idx="1"/>
          </p:nvPr>
        </p:nvSpPr>
        <p:spPr>
          <a:xfrm>
            <a:off x="254000" y="1100667"/>
            <a:ext cx="8094133" cy="4961466"/>
          </a:xfrm>
        </p:spPr>
        <p:txBody>
          <a:bodyPr/>
          <a:lstStyle/>
          <a:p>
            <a:pPr>
              <a:buFont typeface="+mj-lt"/>
              <a:buAutoNum type="arabicPeriod"/>
            </a:pPr>
            <a:r>
              <a:rPr lang="en-US" dirty="0" smtClean="0"/>
              <a:t>Decide </a:t>
            </a:r>
            <a:r>
              <a:rPr lang="en-US" dirty="0"/>
              <a:t>how long you want the plaintext to be protected</a:t>
            </a:r>
          </a:p>
          <a:p>
            <a:pPr>
              <a:buFont typeface="+mj-lt"/>
              <a:buAutoNum type="arabicPeriod"/>
            </a:pPr>
            <a:r>
              <a:rPr lang="en-US" dirty="0" smtClean="0"/>
              <a:t>Calculate how long it takes an attacker to test a key</a:t>
            </a:r>
          </a:p>
          <a:p>
            <a:pPr>
              <a:buFont typeface="+mj-lt"/>
              <a:buAutoNum type="arabicPeriod"/>
            </a:pPr>
            <a:r>
              <a:rPr lang="en-US" dirty="0" smtClean="0"/>
              <a:t>Make sure the size of the key space is much bigger that 2 * (1) / (2)</a:t>
            </a:r>
          </a:p>
          <a:p>
            <a:pPr lvl="1"/>
            <a:r>
              <a:rPr lang="en-US" dirty="0" smtClean="0"/>
              <a:t>For an n-bit key, there are 2</a:t>
            </a:r>
            <a:r>
              <a:rPr lang="en-US" baseline="30000" dirty="0" smtClean="0"/>
              <a:t>n</a:t>
            </a:r>
            <a:r>
              <a:rPr lang="en-US" dirty="0" smtClean="0"/>
              <a:t> possible keys ( 0 -&gt; 2</a:t>
            </a:r>
            <a:r>
              <a:rPr lang="en-US" baseline="30000" dirty="0" smtClean="0"/>
              <a:t>n-1</a:t>
            </a:r>
            <a:r>
              <a:rPr lang="en-US" dirty="0" smtClean="0"/>
              <a:t> )</a:t>
            </a:r>
          </a:p>
          <a:p>
            <a:pPr>
              <a:buFont typeface="+mj-lt"/>
              <a:buAutoNum type="arabicPeriod"/>
            </a:pPr>
            <a:r>
              <a:rPr lang="en-US" dirty="0" smtClean="0"/>
              <a:t>Be sure your scheme for generating keys is sufficiently random</a:t>
            </a:r>
          </a:p>
          <a:p>
            <a:pPr lvl="1"/>
            <a:r>
              <a:rPr lang="en-US" dirty="0" smtClean="0"/>
              <a:t>Because if the attacker can figure out the key generation scheme, the search space collapses</a:t>
            </a:r>
          </a:p>
          <a:p>
            <a:r>
              <a:rPr lang="en-US" dirty="0" smtClean="0"/>
              <a:t>In </a:t>
            </a:r>
            <a:r>
              <a:rPr lang="en-US" dirty="0" smtClean="0">
                <a:solidFill>
                  <a:srgbClr val="FF0000"/>
                </a:solidFill>
              </a:rPr>
              <a:t>1995</a:t>
            </a:r>
            <a:r>
              <a:rPr lang="en-US" dirty="0" smtClean="0"/>
              <a:t>, Michael Wiener made a design for a special purpose machine to crack keys for Data Encryption Standard (DES):</a:t>
            </a:r>
          </a:p>
          <a:p>
            <a:pPr lvl="1"/>
            <a:r>
              <a:rPr lang="en-US" dirty="0" smtClean="0"/>
              <a:t>56-bit key </a:t>
            </a:r>
            <a:r>
              <a:rPr lang="en-US" dirty="0" smtClean="0">
                <a:sym typeface="Wingdings"/>
              </a:rPr>
              <a:t> on average, crack in 3.5 hours on a $1M machine</a:t>
            </a:r>
          </a:p>
          <a:p>
            <a:pPr lvl="1"/>
            <a:r>
              <a:rPr lang="en-US" dirty="0" smtClean="0">
                <a:sym typeface="Wingdings"/>
              </a:rPr>
              <a:t>64-bit key  8 more key bits means key space 2</a:t>
            </a:r>
            <a:r>
              <a:rPr lang="en-US" baseline="30000" dirty="0" smtClean="0">
                <a:sym typeface="Wingdings"/>
              </a:rPr>
              <a:t>8</a:t>
            </a:r>
            <a:r>
              <a:rPr lang="en-US" dirty="0" smtClean="0">
                <a:sym typeface="Wingdings"/>
              </a:rPr>
              <a:t>=256 times bigger, so 896 hours = 37 days</a:t>
            </a:r>
          </a:p>
          <a:p>
            <a:pPr lvl="1"/>
            <a:r>
              <a:rPr lang="en-US" dirty="0" smtClean="0">
                <a:sym typeface="Wingdings"/>
              </a:rPr>
              <a:t>72-bit key: 26 years, 80-bit: 6,703 years, 88-bit:1.7Million years… </a:t>
            </a:r>
          </a:p>
          <a:p>
            <a:pPr lvl="1"/>
            <a:r>
              <a:rPr lang="en-US" dirty="0" smtClean="0">
                <a:sym typeface="Wingdings"/>
              </a:rPr>
              <a:t>But Moore’s law divides time by 10 every 5 years, roughly:</a:t>
            </a:r>
          </a:p>
          <a:p>
            <a:pPr lvl="2"/>
            <a:r>
              <a:rPr lang="en-US" dirty="0" smtClean="0">
                <a:sym typeface="Wingdings"/>
              </a:rPr>
              <a:t>20 years  divide by 10,000</a:t>
            </a:r>
          </a:p>
          <a:p>
            <a:r>
              <a:rPr lang="en-US" dirty="0" smtClean="0">
                <a:solidFill>
                  <a:srgbClr val="FF0000"/>
                </a:solidFill>
              </a:rPr>
              <a:t>Today</a:t>
            </a:r>
            <a:r>
              <a:rPr lang="en-US" dirty="0" smtClean="0"/>
              <a:t>, primary symmetric key algorithm is Advanced Encryption Standard (AES), operated with 128-bit, 192-bit, or 256-bit keys.</a:t>
            </a:r>
            <a:endParaRPr lang="en-US" dirty="0"/>
          </a:p>
        </p:txBody>
      </p:sp>
    </p:spTree>
    <p:extLst>
      <p:ext uri="{BB962C8B-B14F-4D97-AF65-F5344CB8AC3E}">
        <p14:creationId xmlns:p14="http://schemas.microsoft.com/office/powerpoint/2010/main" val="322516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43934"/>
            <a:ext cx="8957733" cy="1143000"/>
          </a:xfrm>
        </p:spPr>
        <p:txBody>
          <a:bodyPr/>
          <a:lstStyle/>
          <a:p>
            <a:r>
              <a:rPr lang="en-US" dirty="0" smtClean="0"/>
              <a:t>Key lengths for public key </a:t>
            </a:r>
            <a:r>
              <a:rPr lang="en-US" dirty="0" err="1" smtClean="0"/>
              <a:t>cryptoalgorithms</a:t>
            </a:r>
            <a:r>
              <a:rPr lang="en-US" dirty="0" smtClean="0"/>
              <a:t> (RSA)</a:t>
            </a:r>
            <a:endParaRPr lang="en-US" dirty="0"/>
          </a:p>
        </p:txBody>
      </p:sp>
      <p:sp>
        <p:nvSpPr>
          <p:cNvPr id="3" name="Content Placeholder 2"/>
          <p:cNvSpPr>
            <a:spLocks noGrp="1"/>
          </p:cNvSpPr>
          <p:nvPr>
            <p:ph idx="1"/>
          </p:nvPr>
        </p:nvSpPr>
        <p:spPr>
          <a:xfrm>
            <a:off x="685800" y="1413934"/>
            <a:ext cx="7848600" cy="5113866"/>
          </a:xfrm>
        </p:spPr>
        <p:txBody>
          <a:bodyPr/>
          <a:lstStyle/>
          <a:p>
            <a:r>
              <a:rPr lang="en-US" dirty="0" smtClean="0"/>
              <a:t>For RSA, the size of the modulus N (remember N=P*Q where P and Q are large primes) corresponds to the key size of a symmetric cryptosystem</a:t>
            </a:r>
          </a:p>
          <a:p>
            <a:r>
              <a:rPr lang="en-US" dirty="0" smtClean="0"/>
              <a:t>Factoring small numbers is not that hard, so the question is, how large do P and Q need to be?</a:t>
            </a:r>
          </a:p>
          <a:p>
            <a:r>
              <a:rPr lang="en-US" dirty="0" smtClean="0"/>
              <a:t>Initially (mid 1970s) the recommendation was a 200 digit number (or about 664 bits) would suffice. This got rounded down to 512 bits.</a:t>
            </a:r>
          </a:p>
          <a:p>
            <a:r>
              <a:rPr lang="en-US" dirty="0" smtClean="0"/>
              <a:t>The </a:t>
            </a:r>
            <a:r>
              <a:rPr lang="en-US" dirty="0"/>
              <a:t>RSA Factoring </a:t>
            </a:r>
            <a:r>
              <a:rPr lang="en-US" dirty="0" smtClean="0"/>
              <a:t>Challenge provides a list of large numbers to be factored along with substantial prizes for success. The largest number factored to date has 232 decimal digits (768 bits); its factorization was completed in 2009</a:t>
            </a:r>
            <a:r>
              <a:rPr lang="en-US" dirty="0" smtClean="0">
                <a:hlinkClick r:id="rId2"/>
              </a:rPr>
              <a:t>http</a:t>
            </a:r>
            <a:r>
              <a:rPr lang="en-US" dirty="0">
                <a:hlinkClick r:id="rId2"/>
              </a:rPr>
              <a:t>://en.wikipedia.org/wiki/</a:t>
            </a:r>
            <a:r>
              <a:rPr lang="en-US" dirty="0" smtClean="0">
                <a:hlinkClick r:id="rId2"/>
              </a:rPr>
              <a:t>RSA_Factoring_Challenge</a:t>
            </a:r>
            <a:endParaRPr lang="en-US" dirty="0" smtClean="0"/>
          </a:p>
          <a:p>
            <a:r>
              <a:rPr lang="en-US" dirty="0" smtClean="0"/>
              <a:t>Today, 1024 bits, or more safely, 2048 bits (~617 decimal digits) are seen as appropriately strong to be unassailable at least until quantum computers show up</a:t>
            </a:r>
          </a:p>
          <a:p>
            <a:endParaRPr lang="en-US" dirty="0"/>
          </a:p>
        </p:txBody>
      </p:sp>
    </p:spTree>
    <p:extLst>
      <p:ext uri="{BB962C8B-B14F-4D97-AF65-F5344CB8AC3E}">
        <p14:creationId xmlns:p14="http://schemas.microsoft.com/office/powerpoint/2010/main" val="169280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3933" y="101600"/>
            <a:ext cx="7772400" cy="812800"/>
          </a:xfrm>
        </p:spPr>
        <p:txBody>
          <a:bodyPr/>
          <a:lstStyle/>
          <a:p>
            <a:r>
              <a:rPr lang="en-US" dirty="0" smtClean="0"/>
              <a:t>Encryption and Compression</a:t>
            </a:r>
            <a:endParaRPr lang="en-US" dirty="0"/>
          </a:p>
        </p:txBody>
      </p:sp>
      <p:sp>
        <p:nvSpPr>
          <p:cNvPr id="3" name="Content Placeholder 2"/>
          <p:cNvSpPr>
            <a:spLocks noGrp="1"/>
          </p:cNvSpPr>
          <p:nvPr>
            <p:ph idx="1"/>
          </p:nvPr>
        </p:nvSpPr>
        <p:spPr>
          <a:xfrm>
            <a:off x="389467" y="897468"/>
            <a:ext cx="7823200" cy="5503332"/>
          </a:xfrm>
        </p:spPr>
        <p:txBody>
          <a:bodyPr/>
          <a:lstStyle/>
          <a:p>
            <a:r>
              <a:rPr lang="en-US" dirty="0" smtClean="0"/>
              <a:t>What happens when you compress a file?</a:t>
            </a:r>
          </a:p>
          <a:p>
            <a:pPr lvl="1"/>
            <a:r>
              <a:rPr lang="en-US" dirty="0" smtClean="0"/>
              <a:t>Compression scheme tries to take advantage of patterns (structure) in the file to encode the same information content into fewer bits</a:t>
            </a:r>
          </a:p>
          <a:p>
            <a:pPr lvl="1"/>
            <a:r>
              <a:rPr lang="en-US" dirty="0" smtClean="0"/>
              <a:t>In general, the compressed file ought to be smaller than the original file</a:t>
            </a:r>
          </a:p>
          <a:p>
            <a:pPr lvl="1"/>
            <a:r>
              <a:rPr lang="en-US" dirty="0" smtClean="0"/>
              <a:t>For lossless compression, the information content should be exactly the same as the original file</a:t>
            </a:r>
          </a:p>
          <a:p>
            <a:pPr lvl="1"/>
            <a:r>
              <a:rPr lang="en-US" dirty="0" smtClean="0"/>
              <a:t>For “</a:t>
            </a:r>
            <a:r>
              <a:rPr lang="en-US" dirty="0" err="1" smtClean="0"/>
              <a:t>lossy</a:t>
            </a:r>
            <a:r>
              <a:rPr lang="en-US" dirty="0" smtClean="0"/>
              <a:t>” compression, the information content in the compressed file may be reduced</a:t>
            </a:r>
          </a:p>
          <a:p>
            <a:r>
              <a:rPr lang="en-US" dirty="0" smtClean="0"/>
              <a:t>What about encryption?</a:t>
            </a:r>
          </a:p>
          <a:p>
            <a:pPr lvl="1"/>
            <a:r>
              <a:rPr lang="en-US" dirty="0" smtClean="0"/>
              <a:t>The object is to generate a bit stream that looks entirely random</a:t>
            </a:r>
            <a:r>
              <a:rPr lang="en-US" dirty="0"/>
              <a:t> </a:t>
            </a:r>
            <a:r>
              <a:rPr lang="en-US" dirty="0" smtClean="0"/>
              <a:t>and can be reconstructed by the recipient to exactly the same bit stream</a:t>
            </a:r>
          </a:p>
          <a:p>
            <a:r>
              <a:rPr lang="en-US" dirty="0" smtClean="0"/>
              <a:t>Suppose you want to make best use of an encrypted communication channel. Should you </a:t>
            </a:r>
          </a:p>
          <a:p>
            <a:pPr lvl="1"/>
            <a:r>
              <a:rPr lang="en-US" dirty="0" smtClean="0"/>
              <a:t>encrypt and then compress, or </a:t>
            </a:r>
          </a:p>
          <a:p>
            <a:pPr lvl="1"/>
            <a:r>
              <a:rPr lang="en-US" dirty="0" smtClean="0"/>
              <a:t>compress and then encrypt?</a:t>
            </a:r>
            <a:endParaRPr lang="en-US" dirty="0"/>
          </a:p>
        </p:txBody>
      </p:sp>
    </p:spTree>
    <p:extLst>
      <p:ext uri="{BB962C8B-B14F-4D97-AF65-F5344CB8AC3E}">
        <p14:creationId xmlns:p14="http://schemas.microsoft.com/office/powerpoint/2010/main" val="266689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711200"/>
            <a:ext cx="8978900" cy="2222500"/>
          </a:xfrm>
        </p:spPr>
        <p:txBody>
          <a:bodyPr/>
          <a:lstStyle/>
          <a:p>
            <a:pPr>
              <a:lnSpc>
                <a:spcPct val="120000"/>
              </a:lnSpc>
            </a:pPr>
            <a:r>
              <a:rPr lang="en-US" sz="2400" u="sng" dirty="0" smtClean="0"/>
              <a:t>The lecture on one slide</a:t>
            </a:r>
            <a:r>
              <a:rPr lang="en-US" dirty="0" smtClean="0"/>
              <a:t/>
            </a:r>
            <a:br>
              <a:rPr lang="en-US" dirty="0" smtClean="0"/>
            </a:br>
            <a:r>
              <a:rPr lang="en-US" dirty="0" smtClean="0"/>
              <a:t>Public policies on wiretapping and encryption</a:t>
            </a:r>
            <a:br>
              <a:rPr lang="en-US" dirty="0" smtClean="0"/>
            </a:br>
            <a:r>
              <a:rPr lang="en-US" dirty="0" smtClean="0"/>
              <a:t/>
            </a:r>
            <a:br>
              <a:rPr lang="en-US" dirty="0" smtClean="0"/>
            </a:br>
            <a:r>
              <a:rPr lang="en-US" dirty="0" smtClean="0"/>
              <a:t>What a President needs to know about cryptography</a:t>
            </a:r>
            <a:endParaRPr lang="en-US" dirty="0"/>
          </a:p>
        </p:txBody>
      </p:sp>
    </p:spTree>
    <p:extLst>
      <p:ext uri="{BB962C8B-B14F-4D97-AF65-F5344CB8AC3E}">
        <p14:creationId xmlns:p14="http://schemas.microsoft.com/office/powerpoint/2010/main" val="36342926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211666"/>
            <a:ext cx="7772400" cy="973667"/>
          </a:xfrm>
        </p:spPr>
        <p:txBody>
          <a:bodyPr/>
          <a:lstStyle/>
          <a:p>
            <a:r>
              <a:rPr lang="en-US" dirty="0" smtClean="0"/>
              <a:t>Multiple Encryption</a:t>
            </a:r>
            <a:endParaRPr lang="en-US" dirty="0"/>
          </a:p>
        </p:txBody>
      </p:sp>
      <p:sp>
        <p:nvSpPr>
          <p:cNvPr id="3" name="Content Placeholder 2"/>
          <p:cNvSpPr>
            <a:spLocks noGrp="1"/>
          </p:cNvSpPr>
          <p:nvPr>
            <p:ph idx="1"/>
          </p:nvPr>
        </p:nvSpPr>
        <p:spPr>
          <a:xfrm>
            <a:off x="660400" y="1202267"/>
            <a:ext cx="7772400" cy="4114800"/>
          </a:xfrm>
        </p:spPr>
        <p:txBody>
          <a:bodyPr/>
          <a:lstStyle/>
          <a:p>
            <a:r>
              <a:rPr lang="en-US" dirty="0" smtClean="0"/>
              <a:t>What happens if you encrypt data under one algorithm/key and then re-encrypt that stream with another algorithm/key (or the same algorithm but a different key)?</a:t>
            </a:r>
          </a:p>
          <a:p>
            <a:r>
              <a:rPr lang="en-US" dirty="0" smtClean="0"/>
              <a:t>To undo the encryption, you need to reverse the process:</a:t>
            </a:r>
          </a:p>
          <a:p>
            <a:r>
              <a:rPr lang="en-US" dirty="0" smtClean="0"/>
              <a:t>Decrypt</a:t>
            </a:r>
            <a:r>
              <a:rPr lang="en-US" baseline="-25000" dirty="0" smtClean="0"/>
              <a:t>k1</a:t>
            </a:r>
            <a:r>
              <a:rPr lang="en-US" dirty="0" smtClean="0"/>
              <a:t>[Decrypt</a:t>
            </a:r>
            <a:r>
              <a:rPr lang="en-US" baseline="-25000" dirty="0" smtClean="0"/>
              <a:t>k2</a:t>
            </a:r>
            <a:r>
              <a:rPr lang="en-US" dirty="0" smtClean="0"/>
              <a:t> [Encrypt</a:t>
            </a:r>
            <a:r>
              <a:rPr lang="en-US" baseline="-25000" dirty="0" smtClean="0"/>
              <a:t>k2</a:t>
            </a:r>
            <a:r>
              <a:rPr lang="en-US" dirty="0" smtClean="0"/>
              <a:t>(Encrypt</a:t>
            </a:r>
            <a:r>
              <a:rPr lang="en-US" baseline="-25000" dirty="0" smtClean="0"/>
              <a:t>k1</a:t>
            </a:r>
            <a:r>
              <a:rPr lang="en-US" dirty="0" smtClean="0"/>
              <a:t>(message))]] = message</a:t>
            </a:r>
          </a:p>
          <a:p>
            <a:endParaRPr lang="en-US" dirty="0"/>
          </a:p>
          <a:p>
            <a:r>
              <a:rPr lang="en-US" dirty="0" smtClean="0"/>
              <a:t>It’s also possible to add on a bit of data at each layer, so that successive decryptions reveal successive pieces of data:</a:t>
            </a:r>
          </a:p>
          <a:p>
            <a:r>
              <a:rPr lang="en-US" dirty="0" smtClean="0"/>
              <a:t>Decrypt</a:t>
            </a:r>
            <a:r>
              <a:rPr lang="en-US" baseline="-25000" dirty="0" smtClean="0"/>
              <a:t>k2</a:t>
            </a:r>
            <a:r>
              <a:rPr lang="en-US" dirty="0" smtClean="0"/>
              <a:t> </a:t>
            </a:r>
            <a:r>
              <a:rPr lang="en-US" dirty="0"/>
              <a:t>[Encrypt</a:t>
            </a:r>
            <a:r>
              <a:rPr lang="en-US" baseline="-25000" dirty="0"/>
              <a:t>k2</a:t>
            </a:r>
            <a:r>
              <a:rPr lang="en-US" dirty="0" smtClean="0"/>
              <a:t>(m2 || Encrypt</a:t>
            </a:r>
            <a:r>
              <a:rPr lang="en-US" baseline="-25000" dirty="0" smtClean="0"/>
              <a:t>k1</a:t>
            </a:r>
            <a:r>
              <a:rPr lang="en-US" dirty="0"/>
              <a:t>(</a:t>
            </a:r>
            <a:r>
              <a:rPr lang="en-US" dirty="0" smtClean="0"/>
              <a:t>m1)</a:t>
            </a:r>
            <a:r>
              <a:rPr lang="en-US" dirty="0"/>
              <a:t>)</a:t>
            </a:r>
            <a:r>
              <a:rPr lang="en-US" dirty="0" smtClean="0"/>
              <a:t>] </a:t>
            </a:r>
            <a:r>
              <a:rPr lang="en-US" dirty="0"/>
              <a:t>= </a:t>
            </a:r>
            <a:r>
              <a:rPr lang="en-US" dirty="0" smtClean="0"/>
              <a:t>m2 || </a:t>
            </a:r>
            <a:r>
              <a:rPr lang="en-US" dirty="0"/>
              <a:t>Encrypt</a:t>
            </a:r>
            <a:r>
              <a:rPr lang="en-US" baseline="-25000" dirty="0"/>
              <a:t>k1</a:t>
            </a:r>
            <a:r>
              <a:rPr lang="en-US" dirty="0"/>
              <a:t>(m1</a:t>
            </a:r>
            <a:r>
              <a:rPr lang="en-US" dirty="0" smtClean="0"/>
              <a:t>)</a:t>
            </a:r>
          </a:p>
          <a:p>
            <a:endParaRPr lang="en-US" dirty="0"/>
          </a:p>
          <a:p>
            <a:r>
              <a:rPr lang="en-US" dirty="0" smtClean="0"/>
              <a:t>This technique is part of what makes onion-routing (TOR) work.</a:t>
            </a:r>
          </a:p>
          <a:p>
            <a:endParaRPr lang="en-US" dirty="0"/>
          </a:p>
          <a:p>
            <a:endParaRPr lang="en-US" dirty="0"/>
          </a:p>
          <a:p>
            <a:endParaRPr lang="en-US" dirty="0"/>
          </a:p>
          <a:p>
            <a:endParaRPr lang="en-US" dirty="0" smtClean="0"/>
          </a:p>
          <a:p>
            <a:pPr lvl="1"/>
            <a:endParaRPr lang="en-US" dirty="0" smtClean="0"/>
          </a:p>
          <a:p>
            <a:endParaRPr lang="en-US" dirty="0"/>
          </a:p>
        </p:txBody>
      </p:sp>
    </p:spTree>
    <p:extLst>
      <p:ext uri="{BB962C8B-B14F-4D97-AF65-F5344CB8AC3E}">
        <p14:creationId xmlns:p14="http://schemas.microsoft.com/office/powerpoint/2010/main" val="258696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7772400" cy="1143000"/>
          </a:xfrm>
        </p:spPr>
        <p:txBody>
          <a:bodyPr/>
          <a:lstStyle/>
          <a:p>
            <a:r>
              <a:rPr lang="en-US" dirty="0" smtClean="0"/>
              <a:t>What new uses of encryption may be coming?</a:t>
            </a:r>
            <a:endParaRPr lang="en-US" dirty="0"/>
          </a:p>
        </p:txBody>
      </p:sp>
      <p:sp>
        <p:nvSpPr>
          <p:cNvPr id="3" name="Content Placeholder 2"/>
          <p:cNvSpPr>
            <a:spLocks noGrp="1"/>
          </p:cNvSpPr>
          <p:nvPr>
            <p:ph idx="1"/>
          </p:nvPr>
        </p:nvSpPr>
        <p:spPr>
          <a:xfrm>
            <a:off x="567266" y="1045634"/>
            <a:ext cx="7776633" cy="5317066"/>
          </a:xfrm>
        </p:spPr>
        <p:txBody>
          <a:bodyPr/>
          <a:lstStyle/>
          <a:p>
            <a:r>
              <a:rPr lang="en-US" sz="2000" dirty="0"/>
              <a:t>But considerable research progress in many areas could enable more flexible security and privacy in the future:</a:t>
            </a:r>
          </a:p>
          <a:p>
            <a:pPr lvl="1"/>
            <a:r>
              <a:rPr lang="en-US" sz="2000" dirty="0">
                <a:solidFill>
                  <a:srgbClr val="FF0000"/>
                </a:solidFill>
              </a:rPr>
              <a:t>Functional encryption </a:t>
            </a:r>
            <a:r>
              <a:rPr lang="en-US" sz="2000" dirty="0"/>
              <a:t>could enable different users to see only those portions of (e.g. medical records) that they are authorized to see</a:t>
            </a:r>
          </a:p>
          <a:p>
            <a:pPr lvl="1"/>
            <a:r>
              <a:rPr lang="en-US" sz="2000" dirty="0">
                <a:solidFill>
                  <a:srgbClr val="FF0000"/>
                </a:solidFill>
              </a:rPr>
              <a:t>Private Information Retrieval </a:t>
            </a:r>
            <a:r>
              <a:rPr lang="en-US" sz="2000" dirty="0"/>
              <a:t>techniques can enable querying of data without revealing the query to the database </a:t>
            </a:r>
            <a:r>
              <a:rPr lang="en-US" sz="2000" dirty="0" smtClean="0"/>
              <a:t>holder</a:t>
            </a:r>
          </a:p>
          <a:p>
            <a:pPr lvl="1"/>
            <a:r>
              <a:rPr lang="en-US" sz="2000" dirty="0" smtClean="0">
                <a:solidFill>
                  <a:srgbClr val="FF0000"/>
                </a:solidFill>
              </a:rPr>
              <a:t>Secure multi-party computation </a:t>
            </a:r>
            <a:r>
              <a:rPr lang="en-US" sz="2000" dirty="0" smtClean="0"/>
              <a:t>can enable computing results without revealing individual pieces of data</a:t>
            </a:r>
          </a:p>
          <a:p>
            <a:pPr lvl="1"/>
            <a:r>
              <a:rPr lang="en-US" sz="2000" dirty="0" smtClean="0">
                <a:solidFill>
                  <a:srgbClr val="FF0000"/>
                </a:solidFill>
              </a:rPr>
              <a:t>Digital currencies </a:t>
            </a:r>
            <a:r>
              <a:rPr lang="en-US" sz="2000" dirty="0" smtClean="0"/>
              <a:t>may enable more efficient commerce</a:t>
            </a:r>
            <a:endParaRPr lang="en-US" sz="2000" dirty="0"/>
          </a:p>
          <a:p>
            <a:pPr lvl="1"/>
            <a:r>
              <a:rPr lang="en-US" sz="2000" dirty="0">
                <a:solidFill>
                  <a:srgbClr val="FF0000"/>
                </a:solidFill>
              </a:rPr>
              <a:t>Computing on encrypted data </a:t>
            </a:r>
            <a:r>
              <a:rPr lang="en-US" sz="2000" dirty="0"/>
              <a:t>may eventually become feasible</a:t>
            </a:r>
          </a:p>
          <a:p>
            <a:pPr lvl="1"/>
            <a:r>
              <a:rPr lang="en-US" sz="2000" dirty="0"/>
              <a:t>New results on </a:t>
            </a:r>
            <a:r>
              <a:rPr lang="en-US" sz="2000" dirty="0">
                <a:solidFill>
                  <a:srgbClr val="FF0000"/>
                </a:solidFill>
              </a:rPr>
              <a:t>obfuscation</a:t>
            </a:r>
            <a:r>
              <a:rPr lang="en-US" sz="2000" dirty="0"/>
              <a:t> may enable new ways to protect (or, unfortunately, to attack) intellectual property on systems</a:t>
            </a:r>
          </a:p>
          <a:p>
            <a:pPr lvl="1"/>
            <a:endParaRPr lang="en-US" sz="2000" dirty="0"/>
          </a:p>
          <a:p>
            <a:endParaRPr lang="en-US" dirty="0"/>
          </a:p>
        </p:txBody>
      </p:sp>
    </p:spTree>
    <p:extLst>
      <p:ext uri="{BB962C8B-B14F-4D97-AF65-F5344CB8AC3E}">
        <p14:creationId xmlns:p14="http://schemas.microsoft.com/office/powerpoint/2010/main" val="3792926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Quantum stuff</a:t>
            </a:r>
            <a:endParaRPr lang="en-US" dirty="0"/>
          </a:p>
        </p:txBody>
      </p:sp>
      <p:sp>
        <p:nvSpPr>
          <p:cNvPr id="3" name="Content Placeholder 2"/>
          <p:cNvSpPr>
            <a:spLocks noGrp="1"/>
          </p:cNvSpPr>
          <p:nvPr>
            <p:ph idx="1"/>
          </p:nvPr>
        </p:nvSpPr>
        <p:spPr>
          <a:xfrm>
            <a:off x="372533" y="1820333"/>
            <a:ext cx="8077200" cy="4114800"/>
          </a:xfrm>
        </p:spPr>
        <p:txBody>
          <a:bodyPr/>
          <a:lstStyle/>
          <a:p>
            <a:r>
              <a:rPr lang="en-US" dirty="0" smtClean="0">
                <a:solidFill>
                  <a:srgbClr val="FF0000"/>
                </a:solidFill>
              </a:rPr>
              <a:t>Quantum cryptography </a:t>
            </a:r>
            <a:r>
              <a:rPr lang="en-US" dirty="0" smtClean="0"/>
              <a:t>is about using physical principles to detect eavesdropping </a:t>
            </a:r>
          </a:p>
          <a:p>
            <a:r>
              <a:rPr lang="en-US" dirty="0" smtClean="0"/>
              <a:t>Some of this is already being deployed</a:t>
            </a:r>
          </a:p>
          <a:p>
            <a:pPr lvl="1"/>
            <a:r>
              <a:rPr lang="en-US" dirty="0" smtClean="0"/>
              <a:t>Can provide high assurance of secret transmission of random keys</a:t>
            </a:r>
          </a:p>
          <a:p>
            <a:r>
              <a:rPr lang="en-US" dirty="0" smtClean="0">
                <a:solidFill>
                  <a:srgbClr val="FF0000"/>
                </a:solidFill>
              </a:rPr>
              <a:t>Quantum Computing </a:t>
            </a:r>
            <a:r>
              <a:rPr lang="en-US" dirty="0" smtClean="0"/>
              <a:t>aims to exploit quantum phenomena to build a new kind of computer, based on “</a:t>
            </a:r>
            <a:r>
              <a:rPr lang="en-US" dirty="0" err="1" smtClean="0"/>
              <a:t>qubits</a:t>
            </a:r>
            <a:r>
              <a:rPr lang="en-US" dirty="0" smtClean="0"/>
              <a:t>”</a:t>
            </a:r>
            <a:endParaRPr lang="en-US" dirty="0"/>
          </a:p>
          <a:p>
            <a:pPr lvl="1"/>
            <a:r>
              <a:rPr lang="en-US" dirty="0" smtClean="0"/>
              <a:t>Researchers have shown that a quantum computer could solve some problems on which public key algorithms are based (e.g. factorization) extremely quickly</a:t>
            </a:r>
          </a:p>
          <a:p>
            <a:pPr lvl="1"/>
            <a:r>
              <a:rPr lang="en-US" dirty="0" smtClean="0"/>
              <a:t>Could require major changes in Internet cryptographic infrastructure</a:t>
            </a:r>
          </a:p>
          <a:p>
            <a:pPr lvl="1"/>
            <a:r>
              <a:rPr lang="en-US" dirty="0" smtClean="0"/>
              <a:t>But many are dubious as to whether this well ever come to pass</a:t>
            </a:r>
          </a:p>
        </p:txBody>
      </p:sp>
    </p:spTree>
    <p:extLst>
      <p:ext uri="{BB962C8B-B14F-4D97-AF65-F5344CB8AC3E}">
        <p14:creationId xmlns:p14="http://schemas.microsoft.com/office/powerpoint/2010/main" val="2550998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6300"/>
            <a:ext cx="7772400" cy="1778000"/>
          </a:xfrm>
        </p:spPr>
        <p:txBody>
          <a:bodyPr/>
          <a:lstStyle/>
          <a:p>
            <a:r>
              <a:rPr lang="en-US" dirty="0" smtClean="0"/>
              <a:t>Surveillance for law enforcement</a:t>
            </a:r>
            <a:br>
              <a:rPr lang="en-US" dirty="0" smtClean="0"/>
            </a:br>
            <a:r>
              <a:rPr lang="en-US" dirty="0" smtClean="0"/>
              <a:t>vs. </a:t>
            </a:r>
            <a:br>
              <a:rPr lang="en-US" dirty="0" smtClean="0"/>
            </a:br>
            <a:r>
              <a:rPr lang="en-US" dirty="0" smtClean="0"/>
              <a:t>Surveillance for foreign intelligence</a:t>
            </a:r>
            <a:br>
              <a:rPr lang="en-US" dirty="0" smtClean="0"/>
            </a:br>
            <a:r>
              <a:rPr lang="en-US" dirty="0" smtClean="0"/>
              <a:t>vs. </a:t>
            </a:r>
            <a:br>
              <a:rPr lang="en-US" dirty="0" smtClean="0"/>
            </a:br>
            <a:r>
              <a:rPr lang="en-US" dirty="0" smtClean="0"/>
              <a:t>Surveillance for counter-terrorism</a:t>
            </a:r>
            <a:endParaRPr lang="en-US" dirty="0"/>
          </a:p>
        </p:txBody>
      </p:sp>
      <p:sp>
        <p:nvSpPr>
          <p:cNvPr id="3" name="Content Placeholder 2"/>
          <p:cNvSpPr>
            <a:spLocks noGrp="1"/>
          </p:cNvSpPr>
          <p:nvPr>
            <p:ph idx="1"/>
          </p:nvPr>
        </p:nvSpPr>
        <p:spPr>
          <a:xfrm>
            <a:off x="495300" y="3162300"/>
            <a:ext cx="7670800" cy="2019300"/>
          </a:xfrm>
        </p:spPr>
        <p:txBody>
          <a:bodyPr/>
          <a:lstStyle/>
          <a:p>
            <a:r>
              <a:rPr lang="en-US" sz="2400" dirty="0" smtClean="0"/>
              <a:t>What differences might there be in surveillance for these different purposes?</a:t>
            </a:r>
          </a:p>
          <a:p>
            <a:pPr lvl="1"/>
            <a:r>
              <a:rPr lang="en-US" sz="2400" dirty="0" smtClean="0"/>
              <a:t>Take 3 minutes to consider: aims, scope</a:t>
            </a:r>
          </a:p>
          <a:p>
            <a:pPr lvl="1"/>
            <a:r>
              <a:rPr lang="en-US" sz="2400" dirty="0" smtClean="0"/>
              <a:t>Discuss</a:t>
            </a:r>
            <a:endParaRPr lang="en-US" sz="2400" dirty="0"/>
          </a:p>
        </p:txBody>
      </p:sp>
      <p:sp>
        <p:nvSpPr>
          <p:cNvPr id="4" name="TextBox 3"/>
          <p:cNvSpPr txBox="1"/>
          <p:nvPr/>
        </p:nvSpPr>
        <p:spPr>
          <a:xfrm>
            <a:off x="181553" y="116178"/>
            <a:ext cx="4789746" cy="461665"/>
          </a:xfrm>
          <a:prstGeom prst="rect">
            <a:avLst/>
          </a:prstGeom>
          <a:solidFill>
            <a:schemeClr val="bg1"/>
          </a:solidFill>
        </p:spPr>
        <p:txBody>
          <a:bodyPr wrap="square" rtlCol="0">
            <a:spAutoFit/>
          </a:bodyPr>
          <a:lstStyle/>
          <a:p>
            <a:r>
              <a:rPr lang="en-US" dirty="0" smtClean="0">
                <a:solidFill>
                  <a:srgbClr val="FF0000"/>
                </a:solidFill>
              </a:rPr>
              <a:t>Continuing from last week…</a:t>
            </a:r>
            <a:endParaRPr lang="en-US" dirty="0">
              <a:solidFill>
                <a:srgbClr val="FF0000"/>
              </a:solidFill>
            </a:endParaRPr>
          </a:p>
        </p:txBody>
      </p:sp>
    </p:spTree>
    <p:extLst>
      <p:ext uri="{BB962C8B-B14F-4D97-AF65-F5344CB8AC3E}">
        <p14:creationId xmlns:p14="http://schemas.microsoft.com/office/powerpoint/2010/main" val="3490041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7500"/>
            <a:ext cx="7772400" cy="838200"/>
          </a:xfrm>
        </p:spPr>
        <p:txBody>
          <a:bodyPr/>
          <a:lstStyle/>
          <a:p>
            <a:r>
              <a:rPr lang="en-US" dirty="0" smtClean="0"/>
              <a:t>Some Purposes for government surveillance</a:t>
            </a:r>
            <a:endParaRPr lang="en-US" dirty="0"/>
          </a:p>
        </p:txBody>
      </p:sp>
      <p:sp>
        <p:nvSpPr>
          <p:cNvPr id="4" name="Oval 3"/>
          <p:cNvSpPr/>
          <p:nvPr/>
        </p:nvSpPr>
        <p:spPr bwMode="auto">
          <a:xfrm>
            <a:off x="660400" y="1092200"/>
            <a:ext cx="3683000" cy="3543300"/>
          </a:xfrm>
          <a:prstGeom prst="ellipse">
            <a:avLst/>
          </a:prstGeom>
          <a:solidFill>
            <a:schemeClr val="accent1">
              <a:alpha val="5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j-lt"/>
              </a:rPr>
              <a:t>Law</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Enforcement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dirty="0" smtClean="0">
                <a:latin typeface="+mj-lt"/>
              </a:rPr>
              <a:t>Focus on criminal acts</a:t>
            </a:r>
            <a:endParaRPr kumimoji="0" lang="en-US" sz="2400" b="0" i="0" u="none" strike="noStrike" cap="none" normalizeH="0" baseline="0" dirty="0">
              <a:ln>
                <a:noFill/>
              </a:ln>
              <a:solidFill>
                <a:schemeClr val="tx1"/>
              </a:solidFill>
              <a:effectLst/>
              <a:latin typeface="+mj-lt"/>
            </a:endParaRPr>
          </a:p>
        </p:txBody>
      </p:sp>
      <p:sp>
        <p:nvSpPr>
          <p:cNvPr id="8" name="Oval 7"/>
          <p:cNvSpPr/>
          <p:nvPr/>
        </p:nvSpPr>
        <p:spPr bwMode="auto">
          <a:xfrm>
            <a:off x="3517900" y="1117600"/>
            <a:ext cx="4178300" cy="4013200"/>
          </a:xfrm>
          <a:prstGeom prst="ellipse">
            <a:avLst/>
          </a:prstGeom>
          <a:solidFill>
            <a:srgbClr val="008000">
              <a:alpha val="50000"/>
            </a:srgb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dirty="0">
                <a:latin typeface="+mj-lt"/>
              </a:rPr>
              <a:t>Foreign</a:t>
            </a:r>
          </a:p>
          <a:p>
            <a:pPr marL="0" marR="0" indent="0" defTabSz="914400" latinLnBrk="0">
              <a:lnSpc>
                <a:spcPct val="100000"/>
              </a:lnSpc>
              <a:buClrTx/>
              <a:buSzTx/>
              <a:buFontTx/>
              <a:buNone/>
              <a:tabLst/>
            </a:pPr>
            <a:r>
              <a:rPr lang="en-US" dirty="0" smtClean="0">
                <a:latin typeface="+mj-lt"/>
              </a:rPr>
              <a:t>Intelligence</a:t>
            </a:r>
          </a:p>
          <a:p>
            <a:pPr marL="342900" indent="-342900">
              <a:buFont typeface="Arial"/>
              <a:buChar char="•"/>
            </a:pPr>
            <a:r>
              <a:rPr lang="en-US" dirty="0" smtClean="0">
                <a:latin typeface="+mj-lt"/>
              </a:rPr>
              <a:t>Focus on national security</a:t>
            </a:r>
          </a:p>
        </p:txBody>
      </p:sp>
      <p:sp>
        <p:nvSpPr>
          <p:cNvPr id="7" name="Oval 6"/>
          <p:cNvSpPr/>
          <p:nvPr/>
        </p:nvSpPr>
        <p:spPr bwMode="auto">
          <a:xfrm>
            <a:off x="2006600" y="3175000"/>
            <a:ext cx="3822700" cy="3581400"/>
          </a:xfrm>
          <a:prstGeom prst="ellipse">
            <a:avLst/>
          </a:prstGeom>
          <a:solidFill>
            <a:srgbClr val="FF0000">
              <a:alpha val="50000"/>
            </a:srgb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smtClean="0">
              <a:latin typeface="+mj-lt"/>
            </a:endParaRPr>
          </a:p>
          <a:p>
            <a:r>
              <a:rPr lang="en-US" dirty="0" smtClean="0">
                <a:latin typeface="+mj-lt"/>
              </a:rPr>
              <a:t>Counter</a:t>
            </a:r>
            <a:r>
              <a:rPr lang="en-US" dirty="0">
                <a:latin typeface="+mj-lt"/>
              </a:rPr>
              <a:t>-</a:t>
            </a:r>
            <a:r>
              <a:rPr lang="en-US" dirty="0" smtClean="0">
                <a:latin typeface="+mj-lt"/>
              </a:rPr>
              <a:t>Terrorism</a:t>
            </a:r>
          </a:p>
          <a:p>
            <a:pPr marL="342900" indent="-342900">
              <a:buFont typeface="Arial"/>
              <a:buChar char="•"/>
            </a:pPr>
            <a:r>
              <a:rPr lang="en-US" dirty="0" smtClean="0">
                <a:latin typeface="+mj-lt"/>
              </a:rPr>
              <a:t>Focus on prevention, conspiracy detection</a:t>
            </a:r>
          </a:p>
          <a:p>
            <a:endParaRPr lang="en-US" dirty="0">
              <a:latin typeface="+mj-lt"/>
            </a:endParaRPr>
          </a:p>
        </p:txBody>
      </p:sp>
    </p:spTree>
    <p:extLst>
      <p:ext uri="{BB962C8B-B14F-4D97-AF65-F5344CB8AC3E}">
        <p14:creationId xmlns:p14="http://schemas.microsoft.com/office/powerpoint/2010/main" val="1307484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lstStyle/>
          <a:p>
            <a:r>
              <a:rPr lang="en-US" dirty="0" smtClean="0"/>
              <a:t>Title III of the Omnibus </a:t>
            </a:r>
            <a:r>
              <a:rPr lang="en-US" dirty="0"/>
              <a:t>Crime Control and Safe Streets Act of </a:t>
            </a:r>
            <a:r>
              <a:rPr lang="en-US" dirty="0" smtClean="0"/>
              <a:t>1968 (“Wiretap Act”)</a:t>
            </a:r>
            <a:endParaRPr lang="en-US" dirty="0"/>
          </a:p>
        </p:txBody>
      </p:sp>
      <p:sp>
        <p:nvSpPr>
          <p:cNvPr id="3" name="Content Placeholder 2"/>
          <p:cNvSpPr>
            <a:spLocks noGrp="1"/>
          </p:cNvSpPr>
          <p:nvPr>
            <p:ph idx="1"/>
          </p:nvPr>
        </p:nvSpPr>
        <p:spPr>
          <a:xfrm>
            <a:off x="520700" y="1244600"/>
            <a:ext cx="8178800" cy="5194300"/>
          </a:xfrm>
        </p:spPr>
        <p:txBody>
          <a:bodyPr/>
          <a:lstStyle/>
          <a:p>
            <a:pPr marL="0" indent="0">
              <a:buNone/>
            </a:pPr>
            <a:r>
              <a:rPr lang="en-US" dirty="0" smtClean="0"/>
              <a:t>Why: </a:t>
            </a:r>
          </a:p>
          <a:p>
            <a:r>
              <a:rPr lang="en-US" dirty="0" smtClean="0"/>
              <a:t>Congressional investigations </a:t>
            </a:r>
            <a:r>
              <a:rPr lang="en-US" dirty="0"/>
              <a:t>revealed extensive wiretapping </a:t>
            </a:r>
            <a:r>
              <a:rPr lang="en-US" dirty="0" smtClean="0"/>
              <a:t>by </a:t>
            </a:r>
            <a:r>
              <a:rPr lang="en-US" dirty="0"/>
              <a:t>government agencies and private individuals </a:t>
            </a:r>
            <a:r>
              <a:rPr lang="en-US" dirty="0" smtClean="0"/>
              <a:t>without consent or </a:t>
            </a:r>
            <a:r>
              <a:rPr lang="en-US" dirty="0"/>
              <a:t>legal sanction. </a:t>
            </a:r>
            <a:endParaRPr lang="en-US" dirty="0" smtClean="0"/>
          </a:p>
          <a:p>
            <a:r>
              <a:rPr lang="en-US" dirty="0" smtClean="0"/>
              <a:t>Congress </a:t>
            </a:r>
            <a:r>
              <a:rPr lang="en-US" dirty="0"/>
              <a:t>found that the contents of these tapped conversations and the evidence derived from them were being used by government and private parties as evidence in court and administrative proceedings. </a:t>
            </a:r>
            <a:endParaRPr lang="en-US" dirty="0" smtClean="0"/>
          </a:p>
          <a:p>
            <a:pPr marL="0" indent="0">
              <a:buNone/>
            </a:pPr>
            <a:r>
              <a:rPr lang="en-US" dirty="0" smtClean="0"/>
              <a:t>What</a:t>
            </a:r>
          </a:p>
          <a:p>
            <a:r>
              <a:rPr lang="en-US" dirty="0" smtClean="0"/>
              <a:t>Title III provided a legal framework for wiretapping. </a:t>
            </a:r>
          </a:p>
          <a:p>
            <a:r>
              <a:rPr lang="en-US" dirty="0" smtClean="0"/>
              <a:t>Prohibits</a:t>
            </a:r>
          </a:p>
          <a:p>
            <a:pPr lvl="1"/>
            <a:r>
              <a:rPr lang="en-US" dirty="0" smtClean="0"/>
              <a:t>Interception, use, or disclosure of wire, oral, or </a:t>
            </a:r>
            <a:r>
              <a:rPr lang="en-US" dirty="0" smtClean="0">
                <a:solidFill>
                  <a:srgbClr val="FF0000"/>
                </a:solidFill>
              </a:rPr>
              <a:t>electronic</a:t>
            </a:r>
            <a:r>
              <a:rPr lang="en-US" dirty="0" smtClean="0"/>
              <a:t> communications UNLESS</a:t>
            </a:r>
          </a:p>
          <a:p>
            <a:pPr lvl="2"/>
            <a:r>
              <a:rPr lang="en-US" dirty="0" smtClean="0"/>
              <a:t>A judge issues a </a:t>
            </a:r>
            <a:r>
              <a:rPr lang="en-US" u="sng" dirty="0" smtClean="0"/>
              <a:t>warrant</a:t>
            </a:r>
            <a:r>
              <a:rPr lang="en-US" dirty="0" smtClean="0"/>
              <a:t> upon showing of </a:t>
            </a:r>
            <a:r>
              <a:rPr lang="en-US" u="sng" dirty="0" smtClean="0"/>
              <a:t>probable cause </a:t>
            </a:r>
            <a:r>
              <a:rPr lang="en-US" dirty="0" smtClean="0"/>
              <a:t>that the intercept will reveal that the individual is  committing or has committed or is about to commit a crime</a:t>
            </a:r>
          </a:p>
          <a:p>
            <a:pPr lvl="1"/>
            <a:r>
              <a:rPr lang="en-US" dirty="0" smtClean="0"/>
              <a:t>There are also some exceptions for emergencies, system operations, </a:t>
            </a:r>
            <a:r>
              <a:rPr lang="en-US" dirty="0" err="1" smtClean="0"/>
              <a:t>comms</a:t>
            </a:r>
            <a:r>
              <a:rPr lang="en-US" dirty="0" smtClean="0"/>
              <a:t> “readily accessible to general </a:t>
            </a:r>
            <a:r>
              <a:rPr lang="en-US" dirty="0" err="1" smtClean="0"/>
              <a:t>public”and</a:t>
            </a:r>
            <a:r>
              <a:rPr lang="en-US" dirty="0" smtClean="0"/>
              <a:t> FISA (coming up)</a:t>
            </a:r>
          </a:p>
          <a:p>
            <a:pPr lvl="1"/>
            <a:endParaRPr lang="en-US" dirty="0"/>
          </a:p>
        </p:txBody>
      </p:sp>
      <p:sp>
        <p:nvSpPr>
          <p:cNvPr id="4" name="TextBox 3"/>
          <p:cNvSpPr txBox="1"/>
          <p:nvPr/>
        </p:nvSpPr>
        <p:spPr>
          <a:xfrm>
            <a:off x="5689117" y="1028700"/>
            <a:ext cx="3289783" cy="461665"/>
          </a:xfrm>
          <a:prstGeom prst="rect">
            <a:avLst/>
          </a:prstGeom>
          <a:noFill/>
        </p:spPr>
        <p:txBody>
          <a:bodyPr wrap="none" rtlCol="0">
            <a:spAutoFit/>
          </a:bodyPr>
          <a:lstStyle/>
          <a:p>
            <a:r>
              <a:rPr lang="en-US" dirty="0">
                <a:solidFill>
                  <a:srgbClr val="FF0000"/>
                </a:solidFill>
                <a:latin typeface="+mn-lt"/>
                <a:ea typeface="+mn-ea"/>
              </a:rPr>
              <a:t>Added by </a:t>
            </a:r>
            <a:r>
              <a:rPr lang="en-US" dirty="0" smtClean="0">
                <a:solidFill>
                  <a:srgbClr val="FF0000"/>
                </a:solidFill>
                <a:latin typeface="+mn-lt"/>
                <a:ea typeface="+mn-ea"/>
              </a:rPr>
              <a:t>ECPA, 1986</a:t>
            </a:r>
            <a:endParaRPr lang="en-US" dirty="0">
              <a:solidFill>
                <a:srgbClr val="FF0000"/>
              </a:solidFill>
              <a:latin typeface="+mn-lt"/>
              <a:ea typeface="+mn-ea"/>
            </a:endParaRPr>
          </a:p>
        </p:txBody>
      </p:sp>
      <p:cxnSp>
        <p:nvCxnSpPr>
          <p:cNvPr id="6" name="Curved Connector 5"/>
          <p:cNvCxnSpPr/>
          <p:nvPr/>
        </p:nvCxnSpPr>
        <p:spPr bwMode="auto">
          <a:xfrm rot="5400000">
            <a:off x="6343650" y="2355850"/>
            <a:ext cx="3022600" cy="1181100"/>
          </a:xfrm>
          <a:prstGeom prst="curvedConnector3">
            <a:avLst>
              <a:gd name="adj1" fmla="val 72689"/>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00051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8763000" cy="622300"/>
          </a:xfrm>
        </p:spPr>
        <p:txBody>
          <a:bodyPr/>
          <a:lstStyle/>
          <a:p>
            <a:r>
              <a:rPr lang="en-US" dirty="0" smtClean="0"/>
              <a:t>Foreign Intelligence Surveillance Act (FISA), 1978</a:t>
            </a:r>
            <a:endParaRPr lang="en-US" dirty="0"/>
          </a:p>
        </p:txBody>
      </p:sp>
      <p:sp>
        <p:nvSpPr>
          <p:cNvPr id="3" name="Content Placeholder 2"/>
          <p:cNvSpPr>
            <a:spLocks noGrp="1"/>
          </p:cNvSpPr>
          <p:nvPr>
            <p:ph idx="1"/>
          </p:nvPr>
        </p:nvSpPr>
        <p:spPr>
          <a:xfrm>
            <a:off x="190500" y="647700"/>
            <a:ext cx="8851900" cy="5930900"/>
          </a:xfrm>
        </p:spPr>
        <p:txBody>
          <a:bodyPr/>
          <a:lstStyle/>
          <a:p>
            <a:pPr marL="57150" indent="0">
              <a:buNone/>
            </a:pPr>
            <a:r>
              <a:rPr lang="en-US" sz="2000" dirty="0" smtClean="0"/>
              <a:t>Why: </a:t>
            </a:r>
          </a:p>
          <a:p>
            <a:pPr marL="400050"/>
            <a:r>
              <a:rPr lang="en-US" sz="2000" dirty="0" smtClean="0"/>
              <a:t>Historically, President claimed authority for electronic surveillance for non-criminal, national security purposes (i.e., spying). </a:t>
            </a:r>
          </a:p>
          <a:p>
            <a:r>
              <a:rPr lang="en-US" sz="2000" dirty="0" smtClean="0"/>
              <a:t>FBI COINTELPRO </a:t>
            </a:r>
            <a:r>
              <a:rPr lang="en-US" sz="2000" dirty="0"/>
              <a:t>a</a:t>
            </a:r>
            <a:r>
              <a:rPr lang="en-US" sz="2000" dirty="0" smtClean="0"/>
              <a:t>buses revealed in 1971 and more uncovered by Congress (Church Committee) in 1975 prompted the passage of the Foreign Intelligence Surveillance Act (FISA) of 1978 as a means of authorizing and controlling such surveillance through warrants</a:t>
            </a:r>
          </a:p>
          <a:p>
            <a:pPr marL="0" indent="0">
              <a:buNone/>
            </a:pPr>
            <a:r>
              <a:rPr lang="en-US" sz="2000" dirty="0" smtClean="0"/>
              <a:t>What:</a:t>
            </a:r>
          </a:p>
          <a:p>
            <a:r>
              <a:rPr lang="en-US" sz="2000" dirty="0" smtClean="0"/>
              <a:t>FISA </a:t>
            </a:r>
            <a:r>
              <a:rPr lang="en-US" sz="2000" dirty="0"/>
              <a:t>established that non-</a:t>
            </a:r>
            <a:r>
              <a:rPr lang="en-US" sz="2000" dirty="0" smtClean="0"/>
              <a:t>criminal electronic </a:t>
            </a:r>
            <a:r>
              <a:rPr lang="en-US" sz="2000" dirty="0"/>
              <a:t>surveillances within the United States were only permissible for the purpose </a:t>
            </a:r>
            <a:r>
              <a:rPr lang="en-US" sz="2000" dirty="0" smtClean="0"/>
              <a:t>of collecting </a:t>
            </a:r>
            <a:r>
              <a:rPr lang="en-US" sz="2000" dirty="0"/>
              <a:t>foreign intelligence and/or foreign counterintelligence.</a:t>
            </a:r>
            <a:endParaRPr lang="en-US" sz="2000" dirty="0" smtClean="0"/>
          </a:p>
          <a:p>
            <a:r>
              <a:rPr lang="en-US" sz="2000" dirty="0" smtClean="0"/>
              <a:t>FISA set up a court (FISC) whose members were public but whose proceedings were secret to authorize (or not) such surveillances proposed by </a:t>
            </a:r>
            <a:r>
              <a:rPr lang="en-US" sz="2000" dirty="0"/>
              <a:t>i</a:t>
            </a:r>
            <a:r>
              <a:rPr lang="en-US" sz="2000" dirty="0" smtClean="0"/>
              <a:t>ntelligence organizations</a:t>
            </a:r>
          </a:p>
          <a:p>
            <a:r>
              <a:rPr lang="en-US" sz="2000" dirty="0" smtClean="0"/>
              <a:t>FISA allowed warrantless wiretapping of communications outside the US and also communications terminating in the US if at least one party was outside the country (and this wasn’t being used as a dodge to target a U.S. person</a:t>
            </a:r>
          </a:p>
        </p:txBody>
      </p:sp>
    </p:spTree>
    <p:extLst>
      <p:ext uri="{BB962C8B-B14F-4D97-AF65-F5344CB8AC3E}">
        <p14:creationId xmlns:p14="http://schemas.microsoft.com/office/powerpoint/2010/main" val="3960172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L CSfPP 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 CSfPP Template.potx</Template>
  <TotalTime>20829</TotalTime>
  <Pages>4</Pages>
  <Words>5920</Words>
  <Application>Microsoft Office PowerPoint</Application>
  <PresentationFormat>Letter Paper (8.5x11 in)</PresentationFormat>
  <Paragraphs>646</Paragraphs>
  <Slides>52</Slides>
  <Notes>0</Notes>
  <HiddenSlides>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CL CSfPP Template</vt:lpstr>
      <vt:lpstr>Microsoft ClipArt Gallery</vt:lpstr>
      <vt:lpstr>Cybersecurity for Future Presidents</vt:lpstr>
      <vt:lpstr>Cybersecurity events from the past week (or 2) of interest to future (or current) Presidents:</vt:lpstr>
      <vt:lpstr>One more item related to today’s lecture</vt:lpstr>
      <vt:lpstr>Any Questions?</vt:lpstr>
      <vt:lpstr>The lecture on one slide Public policies on wiretapping and encryption  What a President needs to know about cryptography</vt:lpstr>
      <vt:lpstr>Surveillance for law enforcement vs.  Surveillance for foreign intelligence vs.  Surveillance for counter-terrorism</vt:lpstr>
      <vt:lpstr>Some Purposes for government surveillance</vt:lpstr>
      <vt:lpstr>Title III of the Omnibus Crime Control and Safe Streets Act of 1968 (“Wiretap Act”)</vt:lpstr>
      <vt:lpstr>Foreign Intelligence Surveillance Act (FISA), 1978</vt:lpstr>
      <vt:lpstr>Electronic Communications Privacy Act, 1986</vt:lpstr>
      <vt:lpstr>Communications Assistance for Law Enforcement Act (CALEA) 1994</vt:lpstr>
      <vt:lpstr>USA PATRIOT Act, 2001</vt:lpstr>
      <vt:lpstr>FISA Amendments Act (FISAAA), 2008</vt:lpstr>
      <vt:lpstr>USA Freedom Act, 2015</vt:lpstr>
      <vt:lpstr>Should we have export control legislation for weapons (munitions)? If so, why?</vt:lpstr>
      <vt:lpstr>Background of U.S. policy on cryptography</vt:lpstr>
      <vt:lpstr>Brief History of Cryptography in the late 20th c. </vt:lpstr>
      <vt:lpstr>The “crypto wars” – 1990’s</vt:lpstr>
      <vt:lpstr>Some Effects of U.S. Encryption Policies</vt:lpstr>
      <vt:lpstr>Context - Recap</vt:lpstr>
      <vt:lpstr>What does a President need to know about crypto?</vt:lpstr>
      <vt:lpstr>Terminology</vt:lpstr>
      <vt:lpstr>Boolean Arithmetic</vt:lpstr>
      <vt:lpstr>Caesar’s Cipher: a little history</vt:lpstr>
      <vt:lpstr>What’s a “Man in the Middle” attack, or How Mary Queen of Scots lost her head in 1587</vt:lpstr>
      <vt:lpstr>How to achieve “perfect” secrecy</vt:lpstr>
      <vt:lpstr>Random vs. Pseudo-random numbers</vt:lpstr>
      <vt:lpstr>Secret Key (Symmetric) Cryptography</vt:lpstr>
      <vt:lpstr>Public Key (Asymmetric) Cryptography</vt:lpstr>
      <vt:lpstr>Uses for Public-Key cryptography</vt:lpstr>
      <vt:lpstr>How public key crypto is used on the web</vt:lpstr>
      <vt:lpstr>What does encryption not hide?</vt:lpstr>
      <vt:lpstr>What about encrypting data in storage?</vt:lpstr>
      <vt:lpstr>What tends to go wrong…</vt:lpstr>
      <vt:lpstr>Conclusions and Cautions</vt:lpstr>
      <vt:lpstr>Backup / Bonus</vt:lpstr>
      <vt:lpstr>Cipher used by Mary Queen of Scots and Anthony Babington</vt:lpstr>
      <vt:lpstr>The lecture on one slide (2015) What is cryptography and how can it help?</vt:lpstr>
      <vt:lpstr>A brief personal history of Onion Routing</vt:lpstr>
      <vt:lpstr>PowerPoint Presentation</vt:lpstr>
      <vt:lpstr>PowerPoint Presentation</vt:lpstr>
      <vt:lpstr>What happened</vt:lpstr>
      <vt:lpstr>Hash Algorithms / Secure Hash Algorithms </vt:lpstr>
      <vt:lpstr>How Mary Queen of Scots Lost her Head: Beer Barrels and a Broken Code</vt:lpstr>
      <vt:lpstr>Demonstrating How XOR works to encrypt/decrypt</vt:lpstr>
      <vt:lpstr>Types of attacks on cryptosystems</vt:lpstr>
      <vt:lpstr>What’s a good key length (symmetric crypto)?</vt:lpstr>
      <vt:lpstr>Key lengths for public key cryptoalgorithms (RSA)</vt:lpstr>
      <vt:lpstr>Encryption and Compression</vt:lpstr>
      <vt:lpstr>Multiple Encryption</vt:lpstr>
      <vt:lpstr>What new uses of encryption may be coming?</vt:lpstr>
      <vt:lpstr>Future: Quantum stuff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Security Principles and Applications </dc:title>
  <dc:subject/>
  <dc:creator>Carl Landwehr</dc:creator>
  <cp:keywords/>
  <dc:description/>
  <cp:lastModifiedBy>LeMoyne College</cp:lastModifiedBy>
  <cp:revision>216</cp:revision>
  <cp:lastPrinted>2016-02-09T17:38:15Z</cp:lastPrinted>
  <dcterms:created xsi:type="dcterms:W3CDTF">1999-01-11T22:03:35Z</dcterms:created>
  <dcterms:modified xsi:type="dcterms:W3CDTF">2017-02-02T03:39:33Z</dcterms:modified>
</cp:coreProperties>
</file>